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7620000" cx="10160000"/>
  <p:notesSz cx="7620000" cy="10160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270250" y="762000"/>
            <a:ext cx="5080250" cy="38099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270250" y="762000"/>
            <a:ext cx="5080250" cy="38099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270250" y="762000"/>
            <a:ext cx="5080250" cy="38099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270000" y="762000"/>
            <a:ext cx="50800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defRPr/>
            </a:lvl3pPr>
            <a:lvl4pPr indent="0" marL="0" marR="0" rtl="0" algn="ctr">
              <a:spcBef>
                <a:spcPts val="0"/>
              </a:spcBef>
              <a:defRPr/>
            </a:lvl4pPr>
            <a:lvl5pPr indent="0" marL="0" marR="0" rtl="0" algn="ctr">
              <a:spcBef>
                <a:spcPts val="0"/>
              </a:spcBef>
              <a:defRPr/>
            </a:lvl5pPr>
            <a:lvl6pPr indent="0" marL="0" marR="0" rtl="0" algn="ctr">
              <a:spcBef>
                <a:spcPts val="0"/>
              </a:spcBef>
              <a:defRPr/>
            </a:lvl6pPr>
            <a:lvl7pPr indent="0" marL="0" marR="0" rtl="0" algn="ctr">
              <a:spcBef>
                <a:spcPts val="0"/>
              </a:spcBef>
              <a:defRPr/>
            </a:lvl7pPr>
            <a:lvl8pPr indent="0" marL="0" marR="0" rtl="0" algn="ctr">
              <a:spcBef>
                <a:spcPts val="0"/>
              </a:spcBef>
              <a:defRPr/>
            </a:lvl8pPr>
            <a:lvl9pPr indent="0" marL="0" marR="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Relationship Id="rId5" Type="http://schemas.openxmlformats.org/officeDocument/2006/relationships/hyperlink" Target="mailto:info@time4writing.com" TargetMode="Externa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Relationship Id="rId5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Relationship Id="rId5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916300" y="2745100"/>
            <a:ext cx="8398025" cy="15495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1" baseline="0" i="0" lang="en-US" sz="48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Writing a Good Concluding Paragraph</a:t>
            </a:r>
          </a:p>
        </p:txBody>
      </p:sp>
      <p:sp>
        <p:nvSpPr>
          <p:cNvPr id="20" name="Shape 20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611500" y="5183500"/>
            <a:ext cx="9101049" cy="1864848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Time4Writing provides these teachers materials to teachers and parents at no cost.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More presentations, handouts, interactive online exercises, and video lessons are freely available at Time4Writing.com.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Consider linking to these resources from your school, teacher, or homeschool educational site.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333" u="none" cap="none" strike="noStrike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The rules: These materials must maintain the visibility of the Time4Writing trademark and copyright information.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They can be copied and used for educational purposes. They are not for resale.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Want to give us feedback? We'd like to hear your views:</a:t>
            </a:r>
            <a:r>
              <a:rPr b="0" baseline="0" i="0" lang="en-US" sz="1333" u="none" cap="none" strike="noStrike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  <a:r>
              <a:rPr b="0" baseline="0" i="0" lang="en-US" sz="1333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333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 </a:t>
            </a:r>
            <a:r>
              <a:rPr b="0" baseline="0" i="0" lang="en-US" sz="1333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  <a:rtl val="0"/>
              </a:rPr>
              <a:t>info@time4writing.com</a:t>
            </a:r>
          </a:p>
        </p:txBody>
      </p:sp>
      <p:sp>
        <p:nvSpPr>
          <p:cNvPr id="22" name="Shape 22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914475" y="1822450"/>
            <a:ext cx="8455100" cy="186032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if a new idea tries to sneak into that final paragraph?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117600" y="3556000"/>
            <a:ext cx="7957700" cy="33319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it's really important, give it a paragraph of its own in the body of the essay.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1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concluding paragraph is not the place to introduce new information or make more points about the topic.</a:t>
            </a:r>
          </a:p>
        </p:txBody>
      </p:sp>
      <p:sp>
        <p:nvSpPr>
          <p:cNvPr id="104" name="Shape 104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914250" y="1814575"/>
            <a:ext cx="8381275" cy="186032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"</a:t>
            </a:r>
            <a:r>
              <a:rPr b="1" baseline="0" i="0" lang="en-US" sz="34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 What?</a:t>
            </a: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" Tip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 Writing an Effective Conclusion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611500" y="3456300"/>
            <a:ext cx="9062900" cy="35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After writing your topic sentence, ask yourself: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"</a:t>
            </a: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 what?</a:t>
            </a:r>
            <a:r>
              <a:rPr b="0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is that important?"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933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Your next sentence should explain why.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Then ask yourself again: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"</a:t>
            </a: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 what?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Why is</a:t>
            </a:r>
            <a:r>
              <a:rPr b="0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  <a:r>
              <a:rPr b="0" baseline="0" i="1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that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important?"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so on.</a:t>
            </a:r>
          </a:p>
        </p:txBody>
      </p:sp>
      <p:sp>
        <p:nvSpPr>
          <p:cNvPr id="113" name="Shape 113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916300" y="1627500"/>
            <a:ext cx="8438399" cy="186032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 of the "So What?" Method of  Starting the Concluding Paragraph: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1117600" y="3149575"/>
            <a:ext cx="7957700" cy="3986448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courier new"/>
              <a:buNone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"Education is very important in society."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"</a:t>
            </a:r>
            <a:r>
              <a:rPr b="1" baseline="0" i="0" lang="en-US" sz="26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 what?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Why is it</a:t>
            </a:r>
            <a:r>
              <a:rPr b="0" baseline="0" i="1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important?"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666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courier new"/>
              <a:buNone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"It gives all citizens an equal start."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"</a:t>
            </a:r>
            <a:r>
              <a:rPr b="1" baseline="0" i="0" lang="en-US" sz="26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 what?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Why is </a:t>
            </a:r>
            <a:r>
              <a:rPr b="0" baseline="0" i="1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that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important?"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Font typeface="Arial"/>
              <a:buNone/>
            </a:pPr>
            <a:r>
              <a:t/>
            </a:r>
            <a:endParaRPr b="0" baseline="0" i="0" sz="2666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0" baseline="0" i="1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</a:t>
            </a:r>
            <a:r>
              <a:rPr b="0" baseline="0" i="1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</a:t>
            </a:r>
            <a:r>
              <a:rPr b="0" baseline="0" i="1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write an answer?</a:t>
            </a:r>
          </a:p>
        </p:txBody>
      </p:sp>
      <p:sp>
        <p:nvSpPr>
          <p:cNvPr id="122" name="Shape 122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914350" y="1807650"/>
            <a:ext cx="8409848" cy="13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Strategies for Ending the Concluding Paragraph: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1117600" y="3352800"/>
            <a:ext cx="7957700" cy="34372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Perhaps add a quotation or surprising insight from the materials you researched.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Suggest some action to take or a solution to an issue.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Bring up questions for further study.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Point out broader consequences of the points you've made.</a:t>
            </a:r>
          </a:p>
        </p:txBody>
      </p:sp>
      <p:sp>
        <p:nvSpPr>
          <p:cNvPr id="131" name="Shape 131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916175" y="1627425"/>
            <a:ext cx="8744700" cy="50378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5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5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 sure to have a firm opinion that            you want your reader to accept.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1" baseline="0" i="0" lang="en-US" sz="345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NOT undermine, or weaken, your           argument. Especially not in the   </a:t>
            </a:r>
            <a:r>
              <a:rPr b="1" baseline="0" i="0" lang="en-US" sz="345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concluding paragraph!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5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is your chance to make a final impression on the reader and sway them to your side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Font typeface="Arial"/>
              <a:buNone/>
            </a:pPr>
            <a:r>
              <a:t/>
            </a:r>
            <a:endParaRPr b="1" baseline="0" i="0" sz="3450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50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x="916300" y="1729100"/>
            <a:ext cx="8466949" cy="14306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</a:t>
            </a:r>
            <a:r>
              <a:rPr b="1" baseline="0" i="0" lang="en-US" sz="34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NOT</a:t>
            </a: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 Include in the Concluding Paragraph: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7" name="Shape 147"/>
          <p:cNvSpPr txBox="1"/>
          <p:nvPr>
            <p:ph idx="1" type="subTitle"/>
          </p:nvPr>
        </p:nvSpPr>
        <p:spPr>
          <a:xfrm>
            <a:off x="1119484" y="3151435"/>
            <a:ext cx="8306410" cy="344864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Overused phrases: 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"in conclusion," "in summary," "in closing"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new idea or subtopic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Supporting evidence or details (these should be in the body of the essay)</a:t>
            </a:r>
          </a:p>
        </p:txBody>
      </p:sp>
      <p:sp>
        <p:nvSpPr>
          <p:cNvPr id="148" name="Shape 148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x="914400" y="2031975"/>
            <a:ext cx="8325749" cy="8284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7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does the conclusion do?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713100" y="2745100"/>
            <a:ext cx="9245198" cy="4254523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﻿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it summarizes the essay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933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it shows you proved the point you set out to make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it gives the reader a sense of completion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it leaves the reader remembering your main point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933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x="103500" y="2643500"/>
            <a:ext cx="10029175" cy="28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Wait, that sounds kind of like the introduction!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So, what is the difference between 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b="1" baseline="0" i="0" lang="en-US" sz="2666" u="sng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introductory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paragraph &amp; the </a:t>
            </a:r>
            <a:r>
              <a:rPr b="1" baseline="0" i="0" lang="en-US" sz="2666" u="sng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concluding</a:t>
            </a:r>
            <a:r>
              <a:rPr b="0" baseline="0" i="0" lang="en-US" sz="2666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paragraph?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666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6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difference is in the approach to the topic.</a:t>
            </a:r>
          </a:p>
        </p:txBody>
      </p:sp>
      <p:sp>
        <p:nvSpPr>
          <p:cNvPr id="38" name="Shape 38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subTitle"/>
          </p:nvPr>
        </p:nvSpPr>
        <p:spPr>
          <a:xfrm>
            <a:off x="3354700" y="3456300"/>
            <a:ext cx="5805200" cy="34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b="1" baseline="0" i="0" lang="en-US" sz="24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introduction</a:t>
            </a:r>
            <a:r>
              <a:rPr b="1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begins with a general approach to the topic and then moves toward the more specific aspect(s) of it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2032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b="1" baseline="0" i="0" lang="en-US" sz="24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  <a:r>
              <a:rPr b="1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begins with the more specific aspect(s) and moves toward the general topic of your essay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48" name="Shape 48"/>
          <p:cNvSpPr/>
          <p:nvPr/>
        </p:nvSpPr>
        <p:spPr>
          <a:xfrm>
            <a:off x="306700" y="1576425"/>
            <a:ext cx="2615099" cy="55863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31800" y="7189786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508000" y="7189786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subTitle"/>
          </p:nvPr>
        </p:nvSpPr>
        <p:spPr>
          <a:xfrm>
            <a:off x="3354585" y="2965698"/>
            <a:ext cx="6232812" cy="39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 of beginning of conclusion- Due to the evidence stated above, the elderly and teen drivers should have to take yearly driving exams because they are a hazard to others on the road, they are a hazard to themselves, and they are increasingly reckless without that annual check.  </a:t>
            </a:r>
          </a:p>
        </p:txBody>
      </p:sp>
      <p:sp>
        <p:nvSpPr>
          <p:cNvPr id="56" name="Shape 56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While we ended our </a:t>
            </a:r>
            <a:r>
              <a:rPr b="1" baseline="0" i="0" lang="en-US" sz="2400" u="none" cap="none" strike="noStrike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introduction</a:t>
            </a:r>
            <a:r>
              <a:rPr b="0" baseline="0" i="0" lang="en-US" sz="24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with the specific thesis statement before, now we can start our </a:t>
            </a:r>
            <a:r>
              <a:rPr b="1" baseline="0" i="0" lang="en-US" sz="2400" u="none" cap="none" strike="noStrike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 </a:t>
            </a:r>
            <a:r>
              <a:rPr b="0" baseline="0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by restating the thesis.</a:t>
            </a:r>
          </a:p>
        </p:txBody>
      </p:sp>
      <p:sp>
        <p:nvSpPr>
          <p:cNvPr id="58" name="Shape 58"/>
          <p:cNvSpPr/>
          <p:nvPr/>
        </p:nvSpPr>
        <p:spPr>
          <a:xfrm>
            <a:off x="306700" y="1576425"/>
            <a:ext cx="2615199" cy="558637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31800" y="7189786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508000" y="7189786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916300" y="1830700"/>
            <a:ext cx="8398025" cy="21365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0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Perhaps you began your essay by saying: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courier new"/>
              <a:buNone/>
            </a:pPr>
            <a:r>
              <a:rPr b="0" baseline="0" i="0" lang="en-US" sz="2400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"There are three classes at school that I absolutely can’t wait to go to every day."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  <a:rtl val="0"/>
            </a:endParaRP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1017900" y="3964300"/>
            <a:ext cx="8263275" cy="24759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0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Then you might make this the first sentence of your conclusion: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courier new"/>
              <a:buNone/>
            </a:pPr>
            <a:r>
              <a:rPr b="0" baseline="0" i="0" lang="en-US" sz="2399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"Gym, Math, and Art are the three classes I look forward to the most."</a:t>
            </a:r>
          </a:p>
        </p:txBody>
      </p:sp>
      <p:sp>
        <p:nvSpPr>
          <p:cNvPr id="67" name="Shape 67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408300" y="6504300"/>
            <a:ext cx="9161124" cy="5513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0" baseline="0" i="1" lang="en-US" sz="21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you see how the first is more general and the last is more specific?</a:t>
            </a:r>
          </a:p>
        </p:txBody>
      </p:sp>
      <p:sp>
        <p:nvSpPr>
          <p:cNvPr id="69" name="Shape 69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914400" y="1732485"/>
            <a:ext cx="8397924" cy="1846087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1" baseline="0" i="0" lang="en-US" sz="3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After you restate your thesis ask yourself: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main point did you want to make in your essay?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425779" y="3260377"/>
            <a:ext cx="9719387" cy="3831067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Did you make that point? (double check to make sure!)</a:t>
            </a: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Summarize the message in your conclusion.</a:t>
            </a: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Often you can </a:t>
            </a:r>
            <a:r>
              <a:rPr b="0" baseline="0" i="0" lang="en-US" sz="32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the introductory paragraph as a guide</a:t>
            </a:r>
            <a:r>
              <a:rPr b="0" baseline="0" i="0" lang="en-US" sz="3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This will help you come full circle and give your reader a sense of completion.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914400" y="1828800"/>
            <a:ext cx="8426550" cy="18011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Other Ways to Summarize the Essay's Main Points: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935087" y="3059758"/>
            <a:ext cx="8373353" cy="3989636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412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Font typeface="Arial"/>
              <a:buChar char="●"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Refer briefly to the topic of each paragraph you wrote. </a:t>
            </a:r>
            <a:r>
              <a:rPr b="0" baseline="0" i="0" lang="en-US" sz="29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rgbClr val="073763"/>
              </a:solidFill>
            </a:endParaRPr>
          </a:p>
          <a:p>
            <a:pPr indent="-41484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37"/>
              <a:buFont typeface="Arial"/>
              <a:buChar char="●"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Leave readers with something to think about.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33">
              <a:solidFill>
                <a:srgbClr val="073763"/>
              </a:solidFill>
              <a:rtl val="0"/>
            </a:endParaRPr>
          </a:p>
          <a:p>
            <a:pPr indent="-41484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1137"/>
              <a:buFont typeface="Arial"/>
              <a:buChar char="●"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Suggest something readers can do about what they've just read.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courier new"/>
              <a:buNone/>
            </a:pPr>
            <a:r>
              <a:rPr b="1" baseline="0" i="0" lang="en-US" sz="2400" u="none" cap="none" strike="noStrike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 </a:t>
            </a:r>
          </a:p>
        </p:txBody>
      </p:sp>
      <p:sp>
        <p:nvSpPr>
          <p:cNvPr id="86" name="Shape 86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914475" y="1822450"/>
            <a:ext cx="8455100" cy="1319323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3466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to Structure the Final Paragraph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466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1117950" y="2945200"/>
            <a:ext cx="8219799" cy="415042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Topic sentence: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repeat the ideas in your thesis statement, but with deeper understanding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933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Supporting sentences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summarize the main points in the body of your essay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25000"/>
              <a:buFont typeface="Arial"/>
              <a:buNone/>
            </a:pP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25000"/>
              <a:buFont typeface="Arial"/>
              <a:buNone/>
            </a:pPr>
            <a:r>
              <a:rPr b="1" baseline="0" i="0" lang="en-US" sz="2933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Closing sentence</a:t>
            </a:r>
            <a:r>
              <a:rPr b="0" baseline="0" i="0" lang="en-US" sz="2933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connect back to the introduction to "clinch" the ideas in the essay, showing their importance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933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900" y="1900"/>
            <a:ext cx="10170975" cy="15355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431800" y="7086600"/>
            <a:ext cx="9380538" cy="277812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08000" y="7086600"/>
            <a:ext cx="9228137" cy="233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