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1" r:id="rId6"/>
    <p:sldId id="261" r:id="rId7"/>
    <p:sldId id="262" r:id="rId8"/>
    <p:sldId id="272" r:id="rId9"/>
    <p:sldId id="269" r:id="rId10"/>
    <p:sldId id="263" r:id="rId11"/>
    <p:sldId id="264" r:id="rId12"/>
    <p:sldId id="266" r:id="rId13"/>
    <p:sldId id="265" r:id="rId14"/>
    <p:sldId id="267" r:id="rId15"/>
    <p:sldId id="268" r:id="rId16"/>
    <p:sldId id="273"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E735ED-C9D9-4D3A-94BD-5BB5EC7CFA9F}" type="datetimeFigureOut">
              <a:rPr lang="en-US" smtClean="0"/>
              <a:pPr/>
              <a:t>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9DCA614-71B1-4291-A63B-0A254D90D5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735ED-C9D9-4D3A-94BD-5BB5EC7CFA9F}"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735ED-C9D9-4D3A-94BD-5BB5EC7CFA9F}"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735ED-C9D9-4D3A-94BD-5BB5EC7CFA9F}"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E735ED-C9D9-4D3A-94BD-5BB5EC7CFA9F}"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CA614-71B1-4291-A63B-0A254D90D5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E735ED-C9D9-4D3A-94BD-5BB5EC7CFA9F}"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E735ED-C9D9-4D3A-94BD-5BB5EC7CFA9F}" type="datetimeFigureOut">
              <a:rPr lang="en-US" smtClean="0"/>
              <a:pPr/>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E735ED-C9D9-4D3A-94BD-5BB5EC7CFA9F}" type="datetimeFigureOut">
              <a:rPr lang="en-US" smtClean="0"/>
              <a:pPr/>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735ED-C9D9-4D3A-94BD-5BB5EC7CFA9F}" type="datetimeFigureOut">
              <a:rPr lang="en-US" smtClean="0"/>
              <a:pPr/>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E735ED-C9D9-4D3A-94BD-5BB5EC7CFA9F}"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CA614-71B1-4291-A63B-0A254D90D5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E735ED-C9D9-4D3A-94BD-5BB5EC7CFA9F}"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9DCA614-71B1-4291-A63B-0A254D90D5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E735ED-C9D9-4D3A-94BD-5BB5EC7CFA9F}" type="datetimeFigureOut">
              <a:rPr lang="en-US" smtClean="0"/>
              <a:pPr/>
              <a:t>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DCA614-71B1-4291-A63B-0A254D90D5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sample%20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_rels/slide17.xml.rels><?xml version="1.0" encoding="UTF-8" standalone="yes"?>
<Relationships xmlns="http://schemas.openxmlformats.org/package/2006/relationships"><Relationship Id="rId2" Type="http://schemas.openxmlformats.org/officeDocument/2006/relationships/hyperlink" Target="file:///\\dc01\studentshare\8th%20grade%20English\Peer%20Editing%20Procedur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057400"/>
          </a:xfrm>
        </p:spPr>
        <p:txBody>
          <a:bodyPr/>
          <a:lstStyle/>
          <a:p>
            <a:r>
              <a:rPr lang="en-US" dirty="0" smtClean="0">
                <a:latin typeface="Bookman Old Style" pitchFamily="18" charset="0"/>
              </a:rPr>
              <a:t>Writing an Essay</a:t>
            </a:r>
            <a:endParaRPr lang="en-US" dirty="0">
              <a:latin typeface="Bookman Old Style" pitchFamily="18" charset="0"/>
            </a:endParaRPr>
          </a:p>
        </p:txBody>
      </p:sp>
      <p:sp>
        <p:nvSpPr>
          <p:cNvPr id="3" name="Subtitle 2"/>
          <p:cNvSpPr>
            <a:spLocks noGrp="1"/>
          </p:cNvSpPr>
          <p:nvPr>
            <p:ph type="subTitle" idx="1"/>
          </p:nvPr>
        </p:nvSpPr>
        <p:spPr>
          <a:xfrm>
            <a:off x="1371600" y="4648200"/>
            <a:ext cx="6400800" cy="990600"/>
          </a:xfrm>
        </p:spPr>
        <p:txBody>
          <a:bodyPr/>
          <a:lstStyle/>
          <a:p>
            <a:r>
              <a:rPr lang="en-US" dirty="0" smtClean="0">
                <a:latin typeface="Bookman Old Style" pitchFamily="18" charset="0"/>
              </a:rPr>
              <a:t>Career Fair Paper</a:t>
            </a:r>
            <a:endParaRPr lang="en-US" dirty="0">
              <a:latin typeface="Bookman Old Style" pitchFamily="18" charset="0"/>
            </a:endParaRPr>
          </a:p>
        </p:txBody>
      </p:sp>
      <p:pic>
        <p:nvPicPr>
          <p:cNvPr id="1026" name="Picture 2" descr="C:\Documents and Settings\gpledger\Local Settings\Temporary Internet Files\Content.IE5\ARPPCFNW\MC900440428[1].wmf"/>
          <p:cNvPicPr>
            <a:picLocks noChangeAspect="1" noChangeArrowheads="1"/>
          </p:cNvPicPr>
          <p:nvPr/>
        </p:nvPicPr>
        <p:blipFill>
          <a:blip r:embed="rId2" cstate="print"/>
          <a:srcRect/>
          <a:stretch>
            <a:fillRect/>
          </a:stretch>
        </p:blipFill>
        <p:spPr bwMode="auto">
          <a:xfrm>
            <a:off x="1524000" y="3200399"/>
            <a:ext cx="2346325" cy="247071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body paragraphs…</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      The first job that I found most interesting was that of an English teacher.  According to </a:t>
            </a:r>
            <a:r>
              <a:rPr lang="en-US" dirty="0" err="1" smtClean="0"/>
              <a:t>Naviance</a:t>
            </a:r>
            <a:r>
              <a:rPr lang="en-US" dirty="0" smtClean="0"/>
              <a:t>, some of the skills, abilities, and knowledge an English teacher must have is….. Some of the daily tasks and activities an English teacher does are… Finally, in order to be an English teacher you must have … degree with … classes.  The average salary is … and according to the Occupational Outlook Handbook, the job outlook is …  There are many things to consider being and English teacher and these pieces of information are quite helpful.</a:t>
            </a:r>
          </a:p>
          <a:p>
            <a:r>
              <a:rPr lang="en-US" dirty="0" smtClean="0"/>
              <a:t>      The next job that seemed to be a good fit for me is Guidance Counselor.  While many people think counselors just sit and talk to kids about their problems each day that is not true.  A counselor… The job of counselor is quite diverse and offers a job where two days are rarely the same.</a:t>
            </a:r>
          </a:p>
          <a:p>
            <a:r>
              <a:rPr lang="en-US" dirty="0" smtClean="0"/>
              <a:t>      A job that interests me that has nothing to do with the education field is Editor.  This job is quite different than teacher or counselor……..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When writing  a conclusion YOU MAY </a:t>
            </a:r>
            <a:r>
              <a:rPr lang="en-US" u="sng" dirty="0" smtClean="0"/>
              <a:t>NOT EVER </a:t>
            </a:r>
            <a:r>
              <a:rPr lang="en-US" dirty="0" smtClean="0"/>
              <a:t>include new information.</a:t>
            </a:r>
          </a:p>
          <a:p>
            <a:r>
              <a:rPr lang="en-US" dirty="0" smtClean="0"/>
              <a:t>Think of your conclusion as an upside down version of your introduction.</a:t>
            </a:r>
          </a:p>
          <a:p>
            <a:endParaRPr lang="en-US" dirty="0"/>
          </a:p>
        </p:txBody>
      </p:sp>
      <p:pic>
        <p:nvPicPr>
          <p:cNvPr id="4" name="Picture 3" descr="thesis_funnel.png"/>
          <p:cNvPicPr>
            <a:picLocks noChangeAspect="1"/>
          </p:cNvPicPr>
          <p:nvPr/>
        </p:nvPicPr>
        <p:blipFill>
          <a:blip r:embed="rId2" cstate="print"/>
          <a:stretch>
            <a:fillRect/>
          </a:stretch>
        </p:blipFill>
        <p:spPr>
          <a:xfrm rot="10800000">
            <a:off x="2971800" y="3657600"/>
            <a:ext cx="2590800" cy="2590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Continued…</a:t>
            </a:r>
            <a:endParaRPr lang="en-US" dirty="0"/>
          </a:p>
        </p:txBody>
      </p:sp>
      <p:sp>
        <p:nvSpPr>
          <p:cNvPr id="3" name="Content Placeholder 2"/>
          <p:cNvSpPr>
            <a:spLocks noGrp="1"/>
          </p:cNvSpPr>
          <p:nvPr>
            <p:ph idx="1"/>
          </p:nvPr>
        </p:nvSpPr>
        <p:spPr/>
        <p:txBody>
          <a:bodyPr/>
          <a:lstStyle/>
          <a:p>
            <a:r>
              <a:rPr lang="en-US" dirty="0" smtClean="0"/>
              <a:t>The first thing you should do is restate or summarize your thesis.</a:t>
            </a:r>
          </a:p>
          <a:p>
            <a:r>
              <a:rPr lang="en-US" dirty="0" smtClean="0"/>
              <a:t>Your conclusion should only touch on the main points – you do not need to restate EVERYTHING – just summarize the information you have.</a:t>
            </a:r>
          </a:p>
          <a:p>
            <a:r>
              <a:rPr lang="en-US" dirty="0" smtClean="0"/>
              <a:t>After summarizing, make some kind of statement of what you’ve learned, what impact this knowledge has, something that is meaningful and insightful.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The world of work offers millions of opportunities and the jobs of English teacher, Guidance Counselor, and Editor are just three that interest me.  Through study of these job descriptions, investigating my Holland Code, and speaking to some professionals in these fields, I realize that any one of these jobs would be perfect for me.  They match my interests, my skills, my abilities, and are jobs that would really make me happy.  Through teaching others, helping others, and trying to make other’s lives better, I know that I would be content and happy going to work each morning.  I want to grow up and not just work a random job, but have a career that I love and I think any one of these jobs would bring me that happiness.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5" name="Text Placeholder 4"/>
          <p:cNvSpPr>
            <a:spLocks noGrp="1"/>
          </p:cNvSpPr>
          <p:nvPr>
            <p:ph type="body" idx="2"/>
          </p:nvPr>
        </p:nvSpPr>
        <p:spPr>
          <a:xfrm>
            <a:off x="685800" y="1676400"/>
            <a:ext cx="3810000" cy="4572000"/>
          </a:xfrm>
        </p:spPr>
        <p:txBody>
          <a:bodyPr>
            <a:normAutofit/>
          </a:bodyPr>
          <a:lstStyle/>
          <a:p>
            <a:pPr marL="342900" indent="-342900">
              <a:buAutoNum type="arabicPeriod"/>
            </a:pPr>
            <a:r>
              <a:rPr lang="en-US" dirty="0" smtClean="0"/>
              <a:t>Start with interesting fact or question or quote</a:t>
            </a:r>
          </a:p>
          <a:p>
            <a:pPr marL="342900" indent="-342900">
              <a:buAutoNum type="arabicPeriod"/>
            </a:pPr>
            <a:r>
              <a:rPr lang="en-US" dirty="0" smtClean="0"/>
              <a:t>Start with broad topic then narrow down to thesis statement</a:t>
            </a:r>
          </a:p>
          <a:p>
            <a:pPr marL="342900" indent="-342900">
              <a:buAutoNum type="arabicPeriod"/>
            </a:pPr>
            <a:r>
              <a:rPr lang="en-US" dirty="0" smtClean="0"/>
              <a:t>Thesis statement last sentence of first paragraph</a:t>
            </a:r>
          </a:p>
          <a:p>
            <a:pPr marL="342900" indent="-342900">
              <a:buAutoNum type="arabicPeriod"/>
            </a:pPr>
            <a:r>
              <a:rPr lang="en-US" dirty="0" smtClean="0"/>
              <a:t>Body paragraphs start off with topic then give information and details</a:t>
            </a:r>
          </a:p>
          <a:p>
            <a:pPr marL="342900" indent="-342900">
              <a:buAutoNum type="arabicPeriod"/>
            </a:pPr>
            <a:r>
              <a:rPr lang="en-US" dirty="0" smtClean="0"/>
              <a:t>The second and third body paragraph should start with a transition statement.</a:t>
            </a:r>
          </a:p>
          <a:p>
            <a:pPr marL="342900" indent="-342900">
              <a:buAutoNum type="arabicPeriod"/>
            </a:pPr>
            <a:r>
              <a:rPr lang="en-US" dirty="0" smtClean="0"/>
              <a:t>Each body paragraph should end with a concluding statement</a:t>
            </a:r>
          </a:p>
          <a:p>
            <a:pPr marL="342900" indent="-342900">
              <a:buAutoNum type="arabicPeriod"/>
            </a:pPr>
            <a:r>
              <a:rPr lang="en-US" dirty="0" smtClean="0"/>
              <a:t>Conclusion should start with restatement of thesis</a:t>
            </a:r>
          </a:p>
          <a:p>
            <a:pPr marL="342900" indent="-342900">
              <a:buAutoNum type="arabicPeriod"/>
            </a:pPr>
            <a:r>
              <a:rPr lang="en-US" dirty="0" smtClean="0"/>
              <a:t>Give brief summary of information presented</a:t>
            </a:r>
          </a:p>
          <a:p>
            <a:pPr marL="342900" indent="-342900">
              <a:buAutoNum type="arabicPeriod"/>
            </a:pPr>
            <a:r>
              <a:rPr lang="en-US" dirty="0" smtClean="0"/>
              <a:t>End with an insightful thought or statement of what you learned.</a:t>
            </a:r>
          </a:p>
        </p:txBody>
      </p:sp>
      <p:pic>
        <p:nvPicPr>
          <p:cNvPr id="1026" name="Picture 2" descr="C:\Documents and Settings\gpledger\Local Settings\Temporary Internet Files\Content.IE5\8PHG10TJ\MC900442036[1].wmf"/>
          <p:cNvPicPr>
            <a:picLocks noGrp="1" noChangeAspect="1" noChangeArrowheads="1"/>
          </p:cNvPicPr>
          <p:nvPr>
            <p:ph sz="half" idx="1"/>
          </p:nvPr>
        </p:nvPicPr>
        <p:blipFill>
          <a:blip r:embed="rId2" cstate="print"/>
          <a:stretch>
            <a:fillRect/>
          </a:stretch>
        </p:blipFill>
        <p:spPr bwMode="auto">
          <a:xfrm>
            <a:off x="4419600" y="1752600"/>
            <a:ext cx="3772492" cy="3733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Sample Paper with Markings</a:t>
            </a:r>
            <a:endParaRPr lang="en-US" dirty="0"/>
          </a:p>
        </p:txBody>
      </p:sp>
      <p:sp>
        <p:nvSpPr>
          <p:cNvPr id="6" name="Content Placeholder 5"/>
          <p:cNvSpPr>
            <a:spLocks noGrp="1"/>
          </p:cNvSpPr>
          <p:nvPr>
            <p:ph idx="1"/>
          </p:nvPr>
        </p:nvSpPr>
        <p:spPr/>
        <p:txBody>
          <a:bodyPr/>
          <a:lstStyle/>
          <a:p>
            <a:r>
              <a:rPr lang="en-US" dirty="0" smtClean="0">
                <a:hlinkClick r:id="rId2" action="ppaction://hlinkfile"/>
              </a:rPr>
              <a:t>sample paper.docx</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Graphic Organizer</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1026" name="Object 2"/>
          <p:cNvGraphicFramePr>
            <a:graphicFrameLocks noChangeAspect="1"/>
          </p:cNvGraphicFramePr>
          <p:nvPr/>
        </p:nvGraphicFramePr>
        <p:xfrm>
          <a:off x="1066800" y="1752600"/>
          <a:ext cx="6253163" cy="4953000"/>
        </p:xfrm>
        <a:graphic>
          <a:graphicData uri="http://schemas.openxmlformats.org/presentationml/2006/ole">
            <mc:AlternateContent xmlns:mc="http://schemas.openxmlformats.org/markup-compatibility/2006">
              <mc:Choice xmlns:v="urn:schemas-microsoft-com:vml" Requires="v">
                <p:oleObj spid="_x0000_s1028" name="Worksheet" r:id="rId4" imgW="7324641" imgH="6296070" progId="Excel.Sheet.12">
                  <p:embed/>
                </p:oleObj>
              </mc:Choice>
              <mc:Fallback>
                <p:oleObj name="Worksheet" r:id="rId4" imgW="7324641" imgH="6296070"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752600"/>
                        <a:ext cx="625316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Editing Procedures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T:\8th grade English\Peer Editing Procedures.docx</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1</a:t>
            </a:r>
            <a:r>
              <a:rPr lang="en-US" baseline="30000" dirty="0" smtClean="0"/>
              <a:t>st</a:t>
            </a:r>
            <a:r>
              <a:rPr lang="en-US" dirty="0" smtClean="0"/>
              <a:t> paragraph</a:t>
            </a:r>
            <a:endParaRPr lang="en-US" dirty="0"/>
          </a:p>
        </p:txBody>
      </p:sp>
      <p:sp>
        <p:nvSpPr>
          <p:cNvPr id="3" name="Content Placeholder 2"/>
          <p:cNvSpPr>
            <a:spLocks noGrp="1"/>
          </p:cNvSpPr>
          <p:nvPr>
            <p:ph idx="1"/>
          </p:nvPr>
        </p:nvSpPr>
        <p:spPr/>
        <p:txBody>
          <a:bodyPr>
            <a:normAutofit/>
          </a:bodyPr>
          <a:lstStyle/>
          <a:p>
            <a:r>
              <a:rPr lang="en-US" sz="2400" dirty="0" smtClean="0"/>
              <a:t>Start with a quote, question, or interesting statement.</a:t>
            </a:r>
          </a:p>
          <a:p>
            <a:r>
              <a:rPr lang="en-US" sz="2400" dirty="0" smtClean="0"/>
              <a:t>Begin with a broad statement about the topic (careers in general)</a:t>
            </a:r>
          </a:p>
          <a:p>
            <a:r>
              <a:rPr lang="en-US" sz="2400" dirty="0" smtClean="0"/>
              <a:t>Begin to narrow it down (picking a career)</a:t>
            </a:r>
          </a:p>
          <a:p>
            <a:r>
              <a:rPr lang="en-US" sz="2400" dirty="0" smtClean="0"/>
              <a:t>Begin to introduce topic (using a Holland Code)</a:t>
            </a:r>
          </a:p>
          <a:p>
            <a:r>
              <a:rPr lang="en-US" sz="2400" dirty="0" smtClean="0"/>
              <a:t>Discuss topic of paper (what your Holland Code told you)</a:t>
            </a:r>
          </a:p>
          <a:p>
            <a:r>
              <a:rPr lang="en-US" sz="2400" dirty="0" smtClean="0"/>
              <a:t>Narrow topic even closer to what your paper is going to be about (Holland code options)</a:t>
            </a:r>
          </a:p>
          <a:p>
            <a:r>
              <a:rPr lang="en-US" sz="2400" dirty="0" smtClean="0"/>
              <a:t>Thesis statement (clearly states what your paper is going to be about)</a:t>
            </a:r>
          </a:p>
          <a:p>
            <a:endParaRPr lang="en-US" sz="2200" dirty="0"/>
          </a:p>
          <a:p>
            <a:pPr>
              <a:buNone/>
            </a:pP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funnel idea…</a:t>
            </a:r>
            <a:endParaRPr lang="en-US" dirty="0"/>
          </a:p>
        </p:txBody>
      </p:sp>
      <p:pic>
        <p:nvPicPr>
          <p:cNvPr id="6" name="Content Placeholder 5" descr="thesis_funnel.png"/>
          <p:cNvPicPr>
            <a:picLocks noGrp="1" noChangeAspect="1"/>
          </p:cNvPicPr>
          <p:nvPr>
            <p:ph idx="1"/>
          </p:nvPr>
        </p:nvPicPr>
        <p:blipFill>
          <a:blip r:embed="rId2" cstate="print"/>
          <a:stretch>
            <a:fillRect/>
          </a:stretch>
        </p:blipFill>
        <p:spPr>
          <a:xfrm>
            <a:off x="1981200" y="1828800"/>
            <a:ext cx="4754880" cy="475488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 Paragraph…</a:t>
            </a:r>
            <a:endParaRPr lang="en-US" dirty="0"/>
          </a:p>
        </p:txBody>
      </p:sp>
      <p:sp>
        <p:nvSpPr>
          <p:cNvPr id="3" name="Content Placeholder 2"/>
          <p:cNvSpPr>
            <a:spLocks noGrp="1"/>
          </p:cNvSpPr>
          <p:nvPr>
            <p:ph idx="1"/>
          </p:nvPr>
        </p:nvSpPr>
        <p:spPr/>
        <p:txBody>
          <a:bodyPr>
            <a:normAutofit fontScale="47500" lnSpcReduction="20000"/>
          </a:bodyPr>
          <a:lstStyle/>
          <a:p>
            <a:pPr lvl="1"/>
            <a:r>
              <a:rPr lang="en-US" sz="2900" dirty="0" smtClean="0"/>
              <a:t>Sally Student</a:t>
            </a:r>
          </a:p>
          <a:p>
            <a:endParaRPr lang="en-US" sz="2900" dirty="0" smtClean="0"/>
          </a:p>
          <a:p>
            <a:pPr lvl="1"/>
            <a:r>
              <a:rPr lang="en-US" sz="2900" dirty="0" smtClean="0"/>
              <a:t>My Teacher</a:t>
            </a:r>
          </a:p>
          <a:p>
            <a:endParaRPr lang="en-US" sz="2900" dirty="0" smtClean="0"/>
          </a:p>
          <a:p>
            <a:pPr lvl="1"/>
            <a:r>
              <a:rPr lang="en-US" sz="2900" dirty="0" smtClean="0"/>
              <a:t>English 8</a:t>
            </a:r>
          </a:p>
          <a:p>
            <a:endParaRPr lang="en-US" sz="2900" dirty="0" smtClean="0"/>
          </a:p>
          <a:p>
            <a:pPr lvl="1"/>
            <a:r>
              <a:rPr lang="en-US" sz="2900" dirty="0" smtClean="0"/>
              <a:t>19 January 2012</a:t>
            </a:r>
          </a:p>
          <a:p>
            <a:endParaRPr lang="en-US" sz="2900" dirty="0" smtClean="0"/>
          </a:p>
          <a:p>
            <a:pPr lvl="1">
              <a:buNone/>
            </a:pPr>
            <a:r>
              <a:rPr lang="en-US" sz="2900" dirty="0" smtClean="0"/>
              <a:t>		Someone once said, “Many people quit looking for work when they find a career.”  This is a great thing to consider when starting the search for a possible career.  But how do you do that?  Take a guess at what you like? Ask a friend what they think would you would be good at?  These may seem like options but should someone else’s opinion or a lucky guess be used to guide you into something that you do forty hours a week, sometimes more?  What would be more effective would be a tool to help not only figure out what you’d be good at but also something you would enjoy, that matches your personality and that tool is called the Holland Code.  The Holland code is a tool that measures all the things that are needed to help you find a career that would meet all your needs and leave you feeling happy.  Based on the Holland Code, I should seek out jobs that allow me to interact with and help people as well as use my creativity and organizational skills.  </a:t>
            </a:r>
            <a:r>
              <a:rPr lang="en-US" sz="2900" b="1" u="sng" dirty="0" smtClean="0"/>
              <a:t>Based on my Holland Code and personal interests, the three jobs that I would most like to pursue are English teacher, guidance counselor, and Editor.</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Thesis Statement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Answer the prompt thoroughly</a:t>
            </a:r>
          </a:p>
          <a:p>
            <a:r>
              <a:rPr lang="en-US" dirty="0" smtClean="0"/>
              <a:t>Turn the prompt into a statement</a:t>
            </a:r>
          </a:p>
          <a:p>
            <a:r>
              <a:rPr lang="en-US" b="1" dirty="0" smtClean="0"/>
              <a:t>Include the point you are trying to make AND the reasons you will use to make that point.</a:t>
            </a:r>
          </a:p>
          <a:p>
            <a:endParaRPr lang="en-US" b="1" dirty="0" smtClean="0"/>
          </a:p>
          <a:p>
            <a:r>
              <a:rPr lang="en-US" b="1" dirty="0" smtClean="0"/>
              <a:t>Example: </a:t>
            </a:r>
            <a:r>
              <a:rPr lang="en-US" sz="2800" dirty="0" smtClean="0"/>
              <a:t>Based on my Holland Code and personal interests, the three jobs that I would most like to pursue are English teacher, guidance counselor, and Editor.</a:t>
            </a:r>
          </a:p>
          <a:p>
            <a:endParaRPr lang="en-US" sz="2800" dirty="0" smtClean="0"/>
          </a:p>
          <a:p>
            <a:r>
              <a:rPr lang="en-US" sz="2800" dirty="0" smtClean="0"/>
              <a:t>(this is a general example – there are two ways this paper can be written and depending on how you write it, the thesis statement will be more in depth.)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lnSpcReduction="10000"/>
          </a:bodyPr>
          <a:lstStyle/>
          <a:p>
            <a:r>
              <a:rPr lang="en-US" dirty="0" smtClean="0"/>
              <a:t>Each body paragraph should have an introductory sentence telling what the topic of the paragraph is.</a:t>
            </a:r>
          </a:p>
          <a:p>
            <a:r>
              <a:rPr lang="en-US" dirty="0" smtClean="0"/>
              <a:t>The “meat” of the paragraph should be the important information.  Do not leave anything out.  Be sure to summarize if necessary.</a:t>
            </a:r>
          </a:p>
          <a:p>
            <a:r>
              <a:rPr lang="en-US" dirty="0" smtClean="0"/>
              <a:t>End the paragraph with a rephrasing of the topic.</a:t>
            </a:r>
          </a:p>
          <a:p>
            <a:endParaRPr lang="en-US" dirty="0" smtClean="0"/>
          </a:p>
          <a:p>
            <a:r>
              <a:rPr lang="en-US" dirty="0" smtClean="0"/>
              <a:t>REMEMBER:  each body paragraph should look the same; HOWEVER, the second and third body paragraphs should each have a </a:t>
            </a:r>
            <a:r>
              <a:rPr lang="en-US" dirty="0" smtClean="0">
                <a:solidFill>
                  <a:srgbClr val="92D050"/>
                </a:solidFill>
              </a:rPr>
              <a:t>transition sentence </a:t>
            </a:r>
            <a:r>
              <a:rPr lang="en-US" dirty="0" smtClean="0"/>
              <a:t>from the previous paragraph.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Essay</a:t>
            </a:r>
            <a:endParaRPr lang="en-US" dirty="0"/>
          </a:p>
        </p:txBody>
      </p:sp>
      <p:pic>
        <p:nvPicPr>
          <p:cNvPr id="4" name="Content Placeholder 3" descr="Organization.jpg"/>
          <p:cNvPicPr>
            <a:picLocks noGrp="1" noChangeAspect="1"/>
          </p:cNvPicPr>
          <p:nvPr>
            <p:ph idx="1"/>
          </p:nvPr>
        </p:nvPicPr>
        <p:blipFill>
          <a:blip r:embed="rId2" cstate="print"/>
          <a:stretch>
            <a:fillRect/>
          </a:stretch>
        </p:blipFill>
        <p:spPr>
          <a:xfrm>
            <a:off x="920750" y="2142331"/>
            <a:ext cx="7302500" cy="39751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dirty="0" smtClean="0"/>
              <a:t>Two Ways to Write a Comparison Paper</a:t>
            </a:r>
            <a:endParaRPr lang="en-US" sz="4000" dirty="0"/>
          </a:p>
        </p:txBody>
      </p:sp>
      <p:sp>
        <p:nvSpPr>
          <p:cNvPr id="3" name="Text Placeholder 2"/>
          <p:cNvSpPr>
            <a:spLocks noGrp="1"/>
          </p:cNvSpPr>
          <p:nvPr>
            <p:ph type="body" idx="1"/>
          </p:nvPr>
        </p:nvSpPr>
        <p:spPr/>
        <p:txBody>
          <a:bodyPr/>
          <a:lstStyle/>
          <a:p>
            <a:pPr algn="ctr"/>
            <a:r>
              <a:rPr lang="en-US" dirty="0" smtClean="0"/>
              <a:t>Body Setup By 	Theme/Topic	</a:t>
            </a:r>
            <a:endParaRPr lang="en-US" dirty="0"/>
          </a:p>
        </p:txBody>
      </p:sp>
      <p:sp>
        <p:nvSpPr>
          <p:cNvPr id="4" name="Text Placeholder 3"/>
          <p:cNvSpPr>
            <a:spLocks noGrp="1"/>
          </p:cNvSpPr>
          <p:nvPr>
            <p:ph type="body" sz="half" idx="3"/>
          </p:nvPr>
        </p:nvSpPr>
        <p:spPr/>
        <p:txBody>
          <a:bodyPr/>
          <a:lstStyle/>
          <a:p>
            <a:r>
              <a:rPr lang="en-US" dirty="0" smtClean="0"/>
              <a:t>Body Setup By Point</a:t>
            </a:r>
            <a:endParaRPr lang="en-US" dirty="0"/>
          </a:p>
        </p:txBody>
      </p:sp>
      <p:sp>
        <p:nvSpPr>
          <p:cNvPr id="5" name="Content Placeholder 4"/>
          <p:cNvSpPr>
            <a:spLocks noGrp="1"/>
          </p:cNvSpPr>
          <p:nvPr>
            <p:ph sz="quarter" idx="2"/>
          </p:nvPr>
        </p:nvSpPr>
        <p:spPr/>
        <p:txBody>
          <a:bodyPr/>
          <a:lstStyle/>
          <a:p>
            <a:r>
              <a:rPr lang="en-US" dirty="0" smtClean="0"/>
              <a:t>Each body paragraph discusses all the details about each topic</a:t>
            </a:r>
          </a:p>
          <a:p>
            <a:r>
              <a:rPr lang="en-US" dirty="0" smtClean="0"/>
              <a:t>Paragraph 1 – everything about topic 1 and only topic 1</a:t>
            </a:r>
          </a:p>
          <a:p>
            <a:r>
              <a:rPr lang="en-US" dirty="0" smtClean="0"/>
              <a:t>Paragraph 2 – everything about topic 2 and only topic 2</a:t>
            </a:r>
          </a:p>
          <a:p>
            <a:r>
              <a:rPr lang="en-US" dirty="0" smtClean="0"/>
              <a:t>Paragraph 3 – everything about topic 3 and only topic 3</a:t>
            </a:r>
            <a:endParaRPr lang="en-US" dirty="0"/>
          </a:p>
        </p:txBody>
      </p:sp>
      <p:sp>
        <p:nvSpPr>
          <p:cNvPr id="6" name="Content Placeholder 5"/>
          <p:cNvSpPr>
            <a:spLocks noGrp="1"/>
          </p:cNvSpPr>
          <p:nvPr>
            <p:ph sz="quarter" idx="4"/>
          </p:nvPr>
        </p:nvSpPr>
        <p:spPr/>
        <p:txBody>
          <a:bodyPr>
            <a:normAutofit fontScale="92500"/>
          </a:bodyPr>
          <a:lstStyle/>
          <a:p>
            <a:r>
              <a:rPr lang="en-US" dirty="0" smtClean="0"/>
              <a:t>Each body paragraph discusses certain topics about all three jobs.</a:t>
            </a:r>
          </a:p>
          <a:p>
            <a:r>
              <a:rPr lang="en-US" dirty="0" smtClean="0"/>
              <a:t>Paragraph 1 – skills, knowledge, etc comparing all 3 jobs</a:t>
            </a:r>
          </a:p>
          <a:p>
            <a:r>
              <a:rPr lang="en-US" dirty="0" smtClean="0"/>
              <a:t>Paragraph 2 – careers, education, etc comparing all 3 jobs</a:t>
            </a:r>
          </a:p>
          <a:p>
            <a:r>
              <a:rPr lang="en-US" dirty="0" smtClean="0"/>
              <a:t>Paragraph 3 – job outlook, salary, etc for comparing all 3 jobs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Examples of Transitions to start paragraph</a:t>
            </a:r>
            <a:br>
              <a:rPr lang="en-US" sz="3600" dirty="0" smtClean="0"/>
            </a:br>
            <a:r>
              <a:rPr lang="en-US" sz="3600" dirty="0" smtClean="0"/>
              <a:t>-for second and third paragraph only… </a:t>
            </a:r>
            <a:endParaRPr lang="en-US" sz="3600" dirty="0"/>
          </a:p>
        </p:txBody>
      </p:sp>
      <p:sp>
        <p:nvSpPr>
          <p:cNvPr id="6" name="Text Placeholder 5"/>
          <p:cNvSpPr>
            <a:spLocks noGrp="1"/>
          </p:cNvSpPr>
          <p:nvPr>
            <p:ph type="body" idx="1"/>
          </p:nvPr>
        </p:nvSpPr>
        <p:spPr>
          <a:xfrm>
            <a:off x="2362200" y="1752600"/>
            <a:ext cx="4040188" cy="659352"/>
          </a:xfrm>
        </p:spPr>
        <p:txBody>
          <a:bodyPr/>
          <a:lstStyle/>
          <a:p>
            <a:r>
              <a:rPr lang="en-US" sz="1800" dirty="0" smtClean="0"/>
              <a:t>You should choose words that show sequence…</a:t>
            </a:r>
            <a:endParaRPr lang="en-US" sz="1800" dirty="0"/>
          </a:p>
        </p:txBody>
      </p:sp>
      <p:sp>
        <p:nvSpPr>
          <p:cNvPr id="5" name="Content Placeholder 4"/>
          <p:cNvSpPr>
            <a:spLocks noGrp="1"/>
          </p:cNvSpPr>
          <p:nvPr>
            <p:ph sz="quarter" idx="2"/>
          </p:nvPr>
        </p:nvSpPr>
        <p:spPr/>
        <p:txBody>
          <a:bodyPr>
            <a:normAutofit fontScale="92500" lnSpcReduction="20000"/>
          </a:bodyPr>
          <a:lstStyle/>
          <a:p>
            <a:r>
              <a:rPr lang="en-US" dirty="0" smtClean="0"/>
              <a:t>while</a:t>
            </a:r>
          </a:p>
          <a:p>
            <a:r>
              <a:rPr lang="en-US" dirty="0" smtClean="0"/>
              <a:t>first</a:t>
            </a:r>
          </a:p>
          <a:p>
            <a:r>
              <a:rPr lang="en-US" dirty="0" smtClean="0"/>
              <a:t>meanwhile</a:t>
            </a:r>
          </a:p>
          <a:p>
            <a:r>
              <a:rPr lang="en-US" dirty="0" smtClean="0"/>
              <a:t>soon </a:t>
            </a:r>
          </a:p>
          <a:p>
            <a:r>
              <a:rPr lang="en-US" dirty="0" smtClean="0"/>
              <a:t>then</a:t>
            </a:r>
          </a:p>
          <a:p>
            <a:r>
              <a:rPr lang="en-US" dirty="0" smtClean="0"/>
              <a:t>after</a:t>
            </a:r>
          </a:p>
          <a:p>
            <a:r>
              <a:rPr lang="en-US" dirty="0" smtClean="0"/>
              <a:t>second</a:t>
            </a:r>
          </a:p>
          <a:p>
            <a:r>
              <a:rPr lang="en-US" dirty="0" smtClean="0"/>
              <a:t>today</a:t>
            </a:r>
          </a:p>
          <a:p>
            <a:r>
              <a:rPr lang="en-US" dirty="0" smtClean="0"/>
              <a:t>later</a:t>
            </a:r>
          </a:p>
          <a:p>
            <a:r>
              <a:rPr lang="en-US" dirty="0" smtClean="0"/>
              <a:t>next</a:t>
            </a:r>
          </a:p>
          <a:p>
            <a:r>
              <a:rPr lang="en-US" dirty="0" smtClean="0"/>
              <a:t>at</a:t>
            </a:r>
          </a:p>
          <a:p>
            <a:pPr>
              <a:buNone/>
            </a:pPr>
            <a:r>
              <a:rPr lang="en-US" dirty="0" smtClean="0"/>
              <a:t> </a:t>
            </a:r>
          </a:p>
          <a:p>
            <a:endParaRPr lang="en-US" dirty="0"/>
          </a:p>
        </p:txBody>
      </p:sp>
      <p:sp>
        <p:nvSpPr>
          <p:cNvPr id="8" name="Content Placeholder 7"/>
          <p:cNvSpPr>
            <a:spLocks noGrp="1"/>
          </p:cNvSpPr>
          <p:nvPr>
            <p:ph sz="quarter" idx="4"/>
          </p:nvPr>
        </p:nvSpPr>
        <p:spPr/>
        <p:txBody>
          <a:bodyPr>
            <a:normAutofit/>
          </a:bodyPr>
          <a:lstStyle/>
          <a:p>
            <a:r>
              <a:rPr lang="en-US" sz="2000" dirty="0" smtClean="0"/>
              <a:t>third</a:t>
            </a:r>
          </a:p>
          <a:p>
            <a:r>
              <a:rPr lang="en-US" sz="2000" dirty="0" smtClean="0"/>
              <a:t>tomorrow</a:t>
            </a:r>
          </a:p>
          <a:p>
            <a:r>
              <a:rPr lang="en-US" sz="2000" dirty="0" smtClean="0"/>
              <a:t>afterward</a:t>
            </a:r>
          </a:p>
          <a:p>
            <a:r>
              <a:rPr lang="en-US" sz="2000" dirty="0" smtClean="0"/>
              <a:t>as soon as</a:t>
            </a:r>
          </a:p>
          <a:p>
            <a:r>
              <a:rPr lang="en-US" sz="2000" dirty="0" smtClean="0"/>
              <a:t>before</a:t>
            </a:r>
          </a:p>
          <a:p>
            <a:r>
              <a:rPr lang="en-US" sz="2000" dirty="0" smtClean="0"/>
              <a:t>now </a:t>
            </a:r>
          </a:p>
          <a:p>
            <a:r>
              <a:rPr lang="en-US" sz="2000" dirty="0" smtClean="0"/>
              <a:t>About</a:t>
            </a:r>
          </a:p>
          <a:p>
            <a:r>
              <a:rPr lang="en-US" sz="2000" dirty="0" smtClean="0"/>
              <a:t>during</a:t>
            </a:r>
          </a:p>
          <a:p>
            <a:r>
              <a:rPr lang="en-US" sz="2000" dirty="0" smtClean="0"/>
              <a:t>Until</a:t>
            </a:r>
          </a:p>
          <a:p>
            <a:r>
              <a:rPr lang="en-US" sz="2000" dirty="0" smtClean="0"/>
              <a:t>finally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287</TotalTime>
  <Words>992</Words>
  <Application>Microsoft Office PowerPoint</Application>
  <PresentationFormat>On-screen Show (4:3)</PresentationFormat>
  <Paragraphs>100</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Bookman Old Style</vt:lpstr>
      <vt:lpstr>Calibri</vt:lpstr>
      <vt:lpstr>Constantia</vt:lpstr>
      <vt:lpstr>Wingdings 2</vt:lpstr>
      <vt:lpstr>Flow</vt:lpstr>
      <vt:lpstr>Worksheet</vt:lpstr>
      <vt:lpstr>Writing an Essay</vt:lpstr>
      <vt:lpstr>Introduction – 1st paragraph</vt:lpstr>
      <vt:lpstr>Remember the funnel idea…</vt:lpstr>
      <vt:lpstr>Sample Intro. Paragraph…</vt:lpstr>
      <vt:lpstr>Writing a Thesis Statement</vt:lpstr>
      <vt:lpstr>Body Paragraphs…</vt:lpstr>
      <vt:lpstr>Organization of Essay</vt:lpstr>
      <vt:lpstr>Two Ways to Write a Comparison Paper</vt:lpstr>
      <vt:lpstr>Examples of Transitions to start paragraph -for second and third paragraph only… </vt:lpstr>
      <vt:lpstr>Sample of body paragraphs…</vt:lpstr>
      <vt:lpstr>Conclusion… </vt:lpstr>
      <vt:lpstr>Conclusion Continued…</vt:lpstr>
      <vt:lpstr>Sample of Conclusion…</vt:lpstr>
      <vt:lpstr>REMEMBER:</vt:lpstr>
      <vt:lpstr>Sample Paper with Markings</vt:lpstr>
      <vt:lpstr>Paper Graphic Organizer</vt:lpstr>
      <vt:lpstr>Peer Editing Procedures</vt:lpstr>
    </vt:vector>
  </TitlesOfParts>
  <Company>Christian Brothers Academy Syracuse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Essay</dc:title>
  <dc:creator>Gretchen Pledger</dc:creator>
  <cp:lastModifiedBy>Danielle Graham</cp:lastModifiedBy>
  <cp:revision>38</cp:revision>
  <dcterms:created xsi:type="dcterms:W3CDTF">2011-01-11T13:52:31Z</dcterms:created>
  <dcterms:modified xsi:type="dcterms:W3CDTF">2015-01-06T17:05:59Z</dcterms:modified>
</cp:coreProperties>
</file>