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9/18/2014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readingrockets.org/index.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rammar.about.com/od/mo/g/meaningterm.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Vocab definitions</a:t>
            </a:r>
            <a:endParaRPr lang="en-US" dirty="0"/>
          </a:p>
        </p:txBody>
      </p:sp>
      <p:sp>
        <p:nvSpPr>
          <p:cNvPr id="3" name="Subtitle 2"/>
          <p:cNvSpPr>
            <a:spLocks noGrp="1"/>
          </p:cNvSpPr>
          <p:nvPr>
            <p:ph type="subTitle" idx="1"/>
          </p:nvPr>
        </p:nvSpPr>
        <p:spPr/>
        <p:txBody>
          <a:bodyPr/>
          <a:lstStyle/>
          <a:p>
            <a:r>
              <a:rPr lang="en-US" dirty="0" smtClean="0"/>
              <a:t>Pages 3 and 4 of “text” (packet in your binder)</a:t>
            </a:r>
            <a:endParaRPr lang="en-US" dirty="0"/>
          </a:p>
        </p:txBody>
      </p:sp>
    </p:spTree>
    <p:extLst>
      <p:ext uri="{BB962C8B-B14F-4D97-AF65-F5344CB8AC3E}">
        <p14:creationId xmlns:p14="http://schemas.microsoft.com/office/powerpoint/2010/main" val="283279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Narrative</a:t>
            </a:r>
            <a:endParaRPr lang="en-US" dirty="0"/>
          </a:p>
        </p:txBody>
      </p:sp>
      <p:sp>
        <p:nvSpPr>
          <p:cNvPr id="3" name="Content Placeholder 2"/>
          <p:cNvSpPr>
            <a:spLocks noGrp="1"/>
          </p:cNvSpPr>
          <p:nvPr>
            <p:ph idx="1"/>
          </p:nvPr>
        </p:nvSpPr>
        <p:spPr/>
        <p:txBody>
          <a:bodyPr/>
          <a:lstStyle/>
          <a:p>
            <a:r>
              <a:rPr lang="en-US" dirty="0"/>
              <a:t>a story or account of events, experiences, or the like, whether true or fictitious. Narrative writing can take various forms, including personal essays, </a:t>
            </a:r>
            <a:r>
              <a:rPr lang="en-US" dirty="0" smtClean="0"/>
              <a:t>biographical sketches </a:t>
            </a:r>
            <a:r>
              <a:rPr lang="en-US" dirty="0"/>
              <a:t>(or profiles), and </a:t>
            </a:r>
            <a:r>
              <a:rPr lang="en-US" dirty="0" smtClean="0"/>
              <a:t>autobiographies</a:t>
            </a:r>
            <a:r>
              <a:rPr lang="en-US" dirty="0"/>
              <a:t> </a:t>
            </a:r>
            <a:r>
              <a:rPr lang="en-US" dirty="0" smtClean="0"/>
              <a:t>in </a:t>
            </a:r>
            <a:r>
              <a:rPr lang="en-US" dirty="0"/>
              <a:t>addition to short stories and plays.</a:t>
            </a:r>
            <a:endParaRPr lang="en-US" dirty="0"/>
          </a:p>
        </p:txBody>
      </p:sp>
    </p:spTree>
    <p:extLst>
      <p:ext uri="{BB962C8B-B14F-4D97-AF65-F5344CB8AC3E}">
        <p14:creationId xmlns:p14="http://schemas.microsoft.com/office/powerpoint/2010/main" val="419396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Persuasive</a:t>
            </a:r>
            <a:endParaRPr lang="en-US" dirty="0"/>
          </a:p>
        </p:txBody>
      </p:sp>
      <p:sp>
        <p:nvSpPr>
          <p:cNvPr id="3" name="Content Placeholder 2"/>
          <p:cNvSpPr>
            <a:spLocks noGrp="1"/>
          </p:cNvSpPr>
          <p:nvPr>
            <p:ph idx="1"/>
          </p:nvPr>
        </p:nvSpPr>
        <p:spPr/>
        <p:txBody>
          <a:bodyPr/>
          <a:lstStyle/>
          <a:p>
            <a:r>
              <a:rPr lang="en-US" dirty="0"/>
              <a:t>a form of writing in which someone tries to get readers to agree with a position. A well-written persuasive piece is supported with a series of facts that help the author argue his or her point. Many authors also include counterpoint arguments in their pieces which they can debunk, showing readers that they have considered both sides of the argument at hand.</a:t>
            </a:r>
          </a:p>
          <a:p>
            <a:endParaRPr lang="en-US" dirty="0"/>
          </a:p>
        </p:txBody>
      </p:sp>
    </p:spTree>
    <p:extLst>
      <p:ext uri="{BB962C8B-B14F-4D97-AF65-F5344CB8AC3E}">
        <p14:creationId xmlns:p14="http://schemas.microsoft.com/office/powerpoint/2010/main" val="421305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a:t>
            </a:r>
            <a:endParaRPr lang="en-US" dirty="0"/>
          </a:p>
        </p:txBody>
      </p:sp>
      <p:sp>
        <p:nvSpPr>
          <p:cNvPr id="3" name="Content Placeholder 2"/>
          <p:cNvSpPr>
            <a:spLocks noGrp="1"/>
          </p:cNvSpPr>
          <p:nvPr>
            <p:ph idx="1"/>
          </p:nvPr>
        </p:nvSpPr>
        <p:spPr/>
        <p:txBody>
          <a:bodyPr/>
          <a:lstStyle/>
          <a:p>
            <a:r>
              <a:rPr lang="en-US" dirty="0"/>
              <a:t>The primary purpose of descriptive writing is to describe a person, place or thing in such a way that a picture is formed in the reader's mind. Capturing an event through descriptive writing involves paying </a:t>
            </a:r>
            <a:r>
              <a:rPr lang="en-US" dirty="0">
                <a:hlinkClick r:id="rId2"/>
              </a:rPr>
              <a:t>close</a:t>
            </a:r>
            <a:r>
              <a:rPr lang="en-US" dirty="0"/>
              <a:t> attention to the details by using all of your five senses.</a:t>
            </a:r>
            <a:endParaRPr lang="en-US" dirty="0"/>
          </a:p>
        </p:txBody>
      </p:sp>
    </p:spTree>
    <p:extLst>
      <p:ext uri="{BB962C8B-B14F-4D97-AF65-F5344CB8AC3E}">
        <p14:creationId xmlns:p14="http://schemas.microsoft.com/office/powerpoint/2010/main" val="293025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endParaRPr lang="en-US" dirty="0"/>
          </a:p>
        </p:txBody>
      </p:sp>
      <p:sp>
        <p:nvSpPr>
          <p:cNvPr id="3" name="Content Placeholder 2"/>
          <p:cNvSpPr>
            <a:spLocks noGrp="1"/>
          </p:cNvSpPr>
          <p:nvPr>
            <p:ph idx="1"/>
          </p:nvPr>
        </p:nvSpPr>
        <p:spPr/>
        <p:txBody>
          <a:bodyPr/>
          <a:lstStyle/>
          <a:p>
            <a:r>
              <a:rPr lang="en-US" dirty="0"/>
              <a:t>The introduction paragraph is the first paragraph of your essay. It introduces the main idea of your essay. A good opening paragraph captures the interest of your reader and tells why your topic is important.</a:t>
            </a:r>
          </a:p>
          <a:p>
            <a:endParaRPr lang="en-US" dirty="0"/>
          </a:p>
        </p:txBody>
      </p:sp>
    </p:spTree>
    <p:extLst>
      <p:ext uri="{BB962C8B-B14F-4D97-AF65-F5344CB8AC3E}">
        <p14:creationId xmlns:p14="http://schemas.microsoft.com/office/powerpoint/2010/main" val="7668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Thesis</a:t>
            </a:r>
            <a:endParaRPr lang="en-US" dirty="0"/>
          </a:p>
        </p:txBody>
      </p:sp>
      <p:sp>
        <p:nvSpPr>
          <p:cNvPr id="3" name="Content Placeholder 2"/>
          <p:cNvSpPr>
            <a:spLocks noGrp="1"/>
          </p:cNvSpPr>
          <p:nvPr>
            <p:ph idx="1"/>
          </p:nvPr>
        </p:nvSpPr>
        <p:spPr/>
        <p:txBody>
          <a:bodyPr/>
          <a:lstStyle/>
          <a:p>
            <a:r>
              <a:rPr lang="en-US" dirty="0"/>
              <a:t>A thesis sentence focuses your ideas for the paper; it's your argument or insight or viewpoint crystallized into a sentence or two that gives the reader your main idea.</a:t>
            </a:r>
          </a:p>
          <a:p>
            <a:endParaRPr lang="en-US" dirty="0"/>
          </a:p>
        </p:txBody>
      </p:sp>
    </p:spTree>
    <p:extLst>
      <p:ext uri="{BB962C8B-B14F-4D97-AF65-F5344CB8AC3E}">
        <p14:creationId xmlns:p14="http://schemas.microsoft.com/office/powerpoint/2010/main" val="4253792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Body</a:t>
            </a:r>
            <a:endParaRPr lang="en-US" dirty="0"/>
          </a:p>
        </p:txBody>
      </p:sp>
      <p:sp>
        <p:nvSpPr>
          <p:cNvPr id="3" name="Content Placeholder 2"/>
          <p:cNvSpPr>
            <a:spLocks noGrp="1"/>
          </p:cNvSpPr>
          <p:nvPr>
            <p:ph idx="1"/>
          </p:nvPr>
        </p:nvSpPr>
        <p:spPr/>
        <p:txBody>
          <a:bodyPr/>
          <a:lstStyle/>
          <a:p>
            <a:r>
              <a:rPr lang="en-US" dirty="0"/>
              <a:t>The part of an essay, report, or speech that explains and develops a main idea (or </a:t>
            </a:r>
            <a:r>
              <a:rPr lang="en-US" i="1" dirty="0"/>
              <a:t>thesis</a:t>
            </a:r>
            <a:r>
              <a:rPr lang="en-US" dirty="0"/>
              <a:t>). Body paragraphs come after the </a:t>
            </a:r>
            <a:r>
              <a:rPr lang="en-US" dirty="0" smtClean="0"/>
              <a:t>introduction</a:t>
            </a:r>
            <a:r>
              <a:rPr lang="en-US" dirty="0"/>
              <a:t> </a:t>
            </a:r>
            <a:r>
              <a:rPr lang="en-US" dirty="0" smtClean="0"/>
              <a:t>and </a:t>
            </a:r>
            <a:r>
              <a:rPr lang="en-US" dirty="0"/>
              <a:t>before the conclusion. The body is usually the longest part of an essay, and each body paragraph may begin with a topic sentence.</a:t>
            </a:r>
            <a:endParaRPr lang="en-US" dirty="0"/>
          </a:p>
        </p:txBody>
      </p:sp>
    </p:spTree>
    <p:extLst>
      <p:ext uri="{BB962C8B-B14F-4D97-AF65-F5344CB8AC3E}">
        <p14:creationId xmlns:p14="http://schemas.microsoft.com/office/powerpoint/2010/main" val="374212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Topic Sentence</a:t>
            </a:r>
            <a:endParaRPr lang="en-US" dirty="0"/>
          </a:p>
        </p:txBody>
      </p:sp>
      <p:sp>
        <p:nvSpPr>
          <p:cNvPr id="3" name="Content Placeholder 2"/>
          <p:cNvSpPr>
            <a:spLocks noGrp="1"/>
          </p:cNvSpPr>
          <p:nvPr>
            <p:ph idx="1"/>
          </p:nvPr>
        </p:nvSpPr>
        <p:spPr/>
        <p:txBody>
          <a:bodyPr/>
          <a:lstStyle/>
          <a:p>
            <a:r>
              <a:rPr lang="en-US" dirty="0"/>
              <a:t>A sentence, sometimes at the beginning of a paragraph, that states or suggests the main idea (or topic) of a passage.</a:t>
            </a:r>
          </a:p>
          <a:p>
            <a:endParaRPr lang="en-US" dirty="0"/>
          </a:p>
        </p:txBody>
      </p:sp>
    </p:spTree>
    <p:extLst>
      <p:ext uri="{BB962C8B-B14F-4D97-AF65-F5344CB8AC3E}">
        <p14:creationId xmlns:p14="http://schemas.microsoft.com/office/powerpoint/2010/main" val="3495726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Supporting </a:t>
            </a:r>
            <a:r>
              <a:rPr lang="en-US" b="1" dirty="0" smtClean="0"/>
              <a:t>Details</a:t>
            </a:r>
            <a:endParaRPr lang="en-US" dirty="0"/>
          </a:p>
        </p:txBody>
      </p:sp>
      <p:sp>
        <p:nvSpPr>
          <p:cNvPr id="3" name="Content Placeholder 2"/>
          <p:cNvSpPr>
            <a:spLocks noGrp="1"/>
          </p:cNvSpPr>
          <p:nvPr>
            <p:ph idx="1"/>
          </p:nvPr>
        </p:nvSpPr>
        <p:spPr/>
        <p:txBody>
          <a:bodyPr/>
          <a:lstStyle/>
          <a:p>
            <a:r>
              <a:rPr lang="en-US" dirty="0"/>
              <a:t>a fact, description, example or other item of information used to back up a claim, illustrate a point, explain an idea, or otherwise support a thesis or topic sentence. Also known as your quotes or evidence.</a:t>
            </a:r>
          </a:p>
          <a:p>
            <a:endParaRPr lang="en-US" dirty="0"/>
          </a:p>
        </p:txBody>
      </p:sp>
    </p:spTree>
    <p:extLst>
      <p:ext uri="{BB962C8B-B14F-4D97-AF65-F5344CB8AC3E}">
        <p14:creationId xmlns:p14="http://schemas.microsoft.com/office/powerpoint/2010/main" val="229729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Facts</a:t>
            </a:r>
            <a:endParaRPr lang="en-US" dirty="0"/>
          </a:p>
        </p:txBody>
      </p:sp>
      <p:sp>
        <p:nvSpPr>
          <p:cNvPr id="3" name="Content Placeholder 2"/>
          <p:cNvSpPr>
            <a:spLocks noGrp="1"/>
          </p:cNvSpPr>
          <p:nvPr>
            <p:ph idx="1"/>
          </p:nvPr>
        </p:nvSpPr>
        <p:spPr/>
        <p:txBody>
          <a:bodyPr/>
          <a:lstStyle/>
          <a:p>
            <a:r>
              <a:rPr lang="en-US" dirty="0"/>
              <a:t>a truth known by actual experience or observation; something known to be true: Scientists gather </a:t>
            </a:r>
            <a:r>
              <a:rPr lang="en-US" i="1" dirty="0"/>
              <a:t>facts to prove their theories. Writers gather facts to support their claims.</a:t>
            </a:r>
            <a:endParaRPr lang="en-US" dirty="0"/>
          </a:p>
        </p:txBody>
      </p:sp>
    </p:spTree>
    <p:extLst>
      <p:ext uri="{BB962C8B-B14F-4D97-AF65-F5344CB8AC3E}">
        <p14:creationId xmlns:p14="http://schemas.microsoft.com/office/powerpoint/2010/main" val="8563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Examples</a:t>
            </a:r>
            <a:endParaRPr lang="en-US" dirty="0"/>
          </a:p>
        </p:txBody>
      </p:sp>
      <p:sp>
        <p:nvSpPr>
          <p:cNvPr id="3" name="Content Placeholder 2"/>
          <p:cNvSpPr>
            <a:spLocks noGrp="1"/>
          </p:cNvSpPr>
          <p:nvPr>
            <p:ph idx="1"/>
          </p:nvPr>
        </p:nvSpPr>
        <p:spPr/>
        <p:txBody>
          <a:bodyPr/>
          <a:lstStyle/>
          <a:p>
            <a:r>
              <a:rPr lang="en-US" dirty="0"/>
              <a:t>is defined as something or someone that is used as a model.</a:t>
            </a:r>
          </a:p>
          <a:p>
            <a:endParaRPr lang="en-US" dirty="0"/>
          </a:p>
        </p:txBody>
      </p:sp>
    </p:spTree>
    <p:extLst>
      <p:ext uri="{BB962C8B-B14F-4D97-AF65-F5344CB8AC3E}">
        <p14:creationId xmlns:p14="http://schemas.microsoft.com/office/powerpoint/2010/main" val="9233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Paragraph</a:t>
            </a:r>
            <a:endParaRPr lang="en-US" dirty="0"/>
          </a:p>
        </p:txBody>
      </p:sp>
      <p:sp>
        <p:nvSpPr>
          <p:cNvPr id="3" name="Content Placeholder 2"/>
          <p:cNvSpPr>
            <a:spLocks noGrp="1"/>
          </p:cNvSpPr>
          <p:nvPr>
            <p:ph idx="1"/>
          </p:nvPr>
        </p:nvSpPr>
        <p:spPr/>
        <p:txBody>
          <a:bodyPr/>
          <a:lstStyle/>
          <a:p>
            <a:r>
              <a:rPr lang="en-US" dirty="0" smtClean="0"/>
              <a:t> </a:t>
            </a:r>
            <a:r>
              <a:rPr lang="en-US" dirty="0"/>
              <a:t>is defined as “a group of sentences or a single sentence that forms a unit”. Paragraphs are the building blocks of papers. Ultimately, a paragraph is a sentence or group of sentences that support one main idea.</a:t>
            </a:r>
          </a:p>
          <a:p>
            <a:endParaRPr lang="en-US" dirty="0"/>
          </a:p>
        </p:txBody>
      </p:sp>
    </p:spTree>
    <p:extLst>
      <p:ext uri="{BB962C8B-B14F-4D97-AF65-F5344CB8AC3E}">
        <p14:creationId xmlns:p14="http://schemas.microsoft.com/office/powerpoint/2010/main" val="148294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Sensory Details</a:t>
            </a:r>
            <a:endParaRPr lang="en-US" dirty="0"/>
          </a:p>
        </p:txBody>
      </p:sp>
      <p:sp>
        <p:nvSpPr>
          <p:cNvPr id="3" name="Content Placeholder 2"/>
          <p:cNvSpPr>
            <a:spLocks noGrp="1"/>
          </p:cNvSpPr>
          <p:nvPr>
            <p:ph idx="1"/>
          </p:nvPr>
        </p:nvSpPr>
        <p:spPr/>
        <p:txBody>
          <a:bodyPr/>
          <a:lstStyle/>
          <a:p>
            <a:r>
              <a:rPr lang="en-US" dirty="0"/>
              <a:t>include sight, sound, touch, smell, and taste. Writers employ the five senses to engage a reader's interest. If you want your writing to jump off the page, then bring your reader into the world you are creating.</a:t>
            </a:r>
          </a:p>
          <a:p>
            <a:endParaRPr lang="en-US" dirty="0"/>
          </a:p>
        </p:txBody>
      </p:sp>
    </p:spTree>
    <p:extLst>
      <p:ext uri="{BB962C8B-B14F-4D97-AF65-F5344CB8AC3E}">
        <p14:creationId xmlns:p14="http://schemas.microsoft.com/office/powerpoint/2010/main" val="65904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Anecdotes</a:t>
            </a:r>
            <a:endParaRPr lang="en-US" dirty="0"/>
          </a:p>
        </p:txBody>
      </p:sp>
      <p:sp>
        <p:nvSpPr>
          <p:cNvPr id="3" name="Content Placeholder 2"/>
          <p:cNvSpPr>
            <a:spLocks noGrp="1"/>
          </p:cNvSpPr>
          <p:nvPr>
            <p:ph idx="1"/>
          </p:nvPr>
        </p:nvSpPr>
        <p:spPr/>
        <p:txBody>
          <a:bodyPr/>
          <a:lstStyle/>
          <a:p>
            <a:r>
              <a:rPr lang="en-US" dirty="0"/>
              <a:t>An anecdote is a short little scene or story taken from a personal experience. Anecdotes can be useful for setting the stage for a speech or personal essay. An anecdote often relays a story that can be used as a theme or lesson.</a:t>
            </a:r>
          </a:p>
          <a:p>
            <a:endParaRPr lang="en-US" dirty="0"/>
          </a:p>
        </p:txBody>
      </p:sp>
    </p:spTree>
    <p:extLst>
      <p:ext uri="{BB962C8B-B14F-4D97-AF65-F5344CB8AC3E}">
        <p14:creationId xmlns:p14="http://schemas.microsoft.com/office/powerpoint/2010/main" val="3586395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Quotations</a:t>
            </a:r>
            <a:endParaRPr lang="en-US" dirty="0"/>
          </a:p>
        </p:txBody>
      </p:sp>
      <p:sp>
        <p:nvSpPr>
          <p:cNvPr id="3" name="Content Placeholder 2"/>
          <p:cNvSpPr>
            <a:spLocks noGrp="1"/>
          </p:cNvSpPr>
          <p:nvPr>
            <p:ph idx="1"/>
          </p:nvPr>
        </p:nvSpPr>
        <p:spPr/>
        <p:txBody>
          <a:bodyPr/>
          <a:lstStyle/>
          <a:p>
            <a:r>
              <a:rPr lang="en-US" dirty="0" smtClean="0"/>
              <a:t>a </a:t>
            </a:r>
            <a:r>
              <a:rPr lang="en-US" dirty="0"/>
              <a:t>group of words taken from a text or speech and repeated by someone other than the original author or speaker.</a:t>
            </a:r>
          </a:p>
          <a:p>
            <a:endParaRPr lang="en-US" dirty="0"/>
          </a:p>
        </p:txBody>
      </p:sp>
    </p:spTree>
    <p:extLst>
      <p:ext uri="{BB962C8B-B14F-4D97-AF65-F5344CB8AC3E}">
        <p14:creationId xmlns:p14="http://schemas.microsoft.com/office/powerpoint/2010/main" val="369682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Transitions</a:t>
            </a:r>
            <a:endParaRPr lang="en-US" dirty="0"/>
          </a:p>
        </p:txBody>
      </p:sp>
      <p:sp>
        <p:nvSpPr>
          <p:cNvPr id="3" name="Content Placeholder 2"/>
          <p:cNvSpPr>
            <a:spLocks noGrp="1"/>
          </p:cNvSpPr>
          <p:nvPr>
            <p:ph idx="1"/>
          </p:nvPr>
        </p:nvSpPr>
        <p:spPr/>
        <p:txBody>
          <a:bodyPr/>
          <a:lstStyle/>
          <a:p>
            <a:r>
              <a:rPr lang="en-US" dirty="0"/>
              <a:t>Transitions are words and phrases that provide a connection between ideas, sentences and paragraphs. Transitions help to make a piece of writing flow better. They can turn disconnected pieces of ideas into a unified whole and prevent a reader from getting lost in the reading. Some examples of transition words or phrases: </a:t>
            </a:r>
            <a:r>
              <a:rPr lang="en-US" i="1" dirty="0"/>
              <a:t>another key point, indeed, in fact, first thing to remember, on the negative side, on the positive side</a:t>
            </a:r>
            <a:r>
              <a:rPr lang="en-US" dirty="0"/>
              <a:t>, however, therefore, although…</a:t>
            </a:r>
          </a:p>
          <a:p>
            <a:endParaRPr lang="en-US" dirty="0"/>
          </a:p>
        </p:txBody>
      </p:sp>
    </p:spTree>
    <p:extLst>
      <p:ext uri="{BB962C8B-B14F-4D97-AF65-F5344CB8AC3E}">
        <p14:creationId xmlns:p14="http://schemas.microsoft.com/office/powerpoint/2010/main" val="308861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a:t>
            </a:r>
            <a:endParaRPr lang="en-US" dirty="0"/>
          </a:p>
        </p:txBody>
      </p:sp>
      <p:sp>
        <p:nvSpPr>
          <p:cNvPr id="3" name="Content Placeholder 2"/>
          <p:cNvSpPr>
            <a:spLocks noGrp="1"/>
          </p:cNvSpPr>
          <p:nvPr>
            <p:ph idx="1"/>
          </p:nvPr>
        </p:nvSpPr>
        <p:spPr/>
        <p:txBody>
          <a:bodyPr/>
          <a:lstStyle/>
          <a:p>
            <a:r>
              <a:rPr lang="en-US" dirty="0"/>
              <a:t>The function of the essay's conclusion is to restate the main argument. It reminds the reader of the strengths of the argument: that is, it reiterates the most important evidence supporting the argument, and ends with a statement that makes the reader think, or impresses them</a:t>
            </a:r>
            <a:endParaRPr lang="en-US" dirty="0"/>
          </a:p>
        </p:txBody>
      </p:sp>
    </p:spTree>
    <p:extLst>
      <p:ext uri="{BB962C8B-B14F-4D97-AF65-F5344CB8AC3E}">
        <p14:creationId xmlns:p14="http://schemas.microsoft.com/office/powerpoint/2010/main" val="22324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Universal Statement</a:t>
            </a:r>
            <a:endParaRPr lang="en-US" dirty="0"/>
          </a:p>
        </p:txBody>
      </p:sp>
      <p:sp>
        <p:nvSpPr>
          <p:cNvPr id="3" name="Content Placeholder 2"/>
          <p:cNvSpPr>
            <a:spLocks noGrp="1"/>
          </p:cNvSpPr>
          <p:nvPr>
            <p:ph idx="1"/>
          </p:nvPr>
        </p:nvSpPr>
        <p:spPr/>
        <p:txBody>
          <a:bodyPr/>
          <a:lstStyle/>
          <a:p>
            <a:r>
              <a:rPr lang="en-US" b="1" dirty="0"/>
              <a:t>-</a:t>
            </a:r>
            <a:r>
              <a:rPr lang="en-US" dirty="0"/>
              <a:t> is a statement that is true for everything or everywhere you go. </a:t>
            </a:r>
            <a:r>
              <a:rPr lang="en-US"/>
              <a:t>Example- “All dogs are mammals.” This statement is true no matter where or what the circumstance.</a:t>
            </a:r>
          </a:p>
          <a:p>
            <a:endParaRPr lang="en-US"/>
          </a:p>
        </p:txBody>
      </p:sp>
    </p:spTree>
    <p:extLst>
      <p:ext uri="{BB962C8B-B14F-4D97-AF65-F5344CB8AC3E}">
        <p14:creationId xmlns:p14="http://schemas.microsoft.com/office/powerpoint/2010/main" val="200917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Unity</a:t>
            </a:r>
            <a:endParaRPr lang="en-US" dirty="0"/>
          </a:p>
        </p:txBody>
      </p:sp>
      <p:sp>
        <p:nvSpPr>
          <p:cNvPr id="3" name="Content Placeholder 2"/>
          <p:cNvSpPr>
            <a:spLocks noGrp="1"/>
          </p:cNvSpPr>
          <p:nvPr>
            <p:ph idx="1"/>
          </p:nvPr>
        </p:nvSpPr>
        <p:spPr/>
        <p:txBody>
          <a:bodyPr/>
          <a:lstStyle/>
          <a:p>
            <a:r>
              <a:rPr lang="en-US" dirty="0"/>
              <a:t>in a paragraph means that the entire paragraph should focus on one single idea. The supporting details should explain the main idea. The concluding sentence should end the paragraph with the same idea</a:t>
            </a:r>
          </a:p>
          <a:p>
            <a:endParaRPr lang="en-US" dirty="0"/>
          </a:p>
        </p:txBody>
      </p:sp>
    </p:spTree>
    <p:extLst>
      <p:ext uri="{BB962C8B-B14F-4D97-AF65-F5344CB8AC3E}">
        <p14:creationId xmlns:p14="http://schemas.microsoft.com/office/powerpoint/2010/main" val="304786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Wordiness</a:t>
            </a:r>
            <a:endParaRPr lang="en-US" dirty="0"/>
          </a:p>
        </p:txBody>
      </p:sp>
      <p:sp>
        <p:nvSpPr>
          <p:cNvPr id="3" name="Content Placeholder 2"/>
          <p:cNvSpPr>
            <a:spLocks noGrp="1"/>
          </p:cNvSpPr>
          <p:nvPr>
            <p:ph idx="1"/>
          </p:nvPr>
        </p:nvSpPr>
        <p:spPr/>
        <p:txBody>
          <a:bodyPr/>
          <a:lstStyle/>
          <a:p>
            <a:r>
              <a:rPr lang="en-US" dirty="0"/>
              <a:t>The use of more words than necessary to effectively convey </a:t>
            </a:r>
            <a:r>
              <a:rPr lang="en-US" dirty="0">
                <a:hlinkClick r:id="rId2"/>
              </a:rPr>
              <a:t>meaning</a:t>
            </a:r>
            <a:r>
              <a:rPr lang="en-US" dirty="0"/>
              <a:t> in speech or writing</a:t>
            </a:r>
          </a:p>
          <a:p>
            <a:endParaRPr lang="en-US" dirty="0"/>
          </a:p>
        </p:txBody>
      </p:sp>
    </p:spTree>
    <p:extLst>
      <p:ext uri="{BB962C8B-B14F-4D97-AF65-F5344CB8AC3E}">
        <p14:creationId xmlns:p14="http://schemas.microsoft.com/office/powerpoint/2010/main" val="345234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Chronological Order</a:t>
            </a:r>
            <a:endParaRPr lang="en-US" dirty="0"/>
          </a:p>
        </p:txBody>
      </p:sp>
      <p:sp>
        <p:nvSpPr>
          <p:cNvPr id="3" name="Content Placeholder 2"/>
          <p:cNvSpPr>
            <a:spLocks noGrp="1"/>
          </p:cNvSpPr>
          <p:nvPr>
            <p:ph idx="1"/>
          </p:nvPr>
        </p:nvSpPr>
        <p:spPr/>
        <p:txBody>
          <a:bodyPr/>
          <a:lstStyle/>
          <a:p>
            <a:r>
              <a:rPr lang="en-US" dirty="0"/>
              <a:t>a method of </a:t>
            </a:r>
            <a:r>
              <a:rPr lang="en-US" dirty="0" smtClean="0">
                <a:solidFill>
                  <a:schemeClr val="tx1"/>
                </a:solidFill>
              </a:rPr>
              <a:t>organization </a:t>
            </a:r>
            <a:r>
              <a:rPr lang="en-US" dirty="0" smtClean="0"/>
              <a:t>in </a:t>
            </a:r>
            <a:r>
              <a:rPr lang="en-US" dirty="0"/>
              <a:t>which actions or events are presented as they occur (or occurred) in time.</a:t>
            </a:r>
            <a:endParaRPr lang="en-US" dirty="0"/>
          </a:p>
        </p:txBody>
      </p:sp>
    </p:spTree>
    <p:extLst>
      <p:ext uri="{BB962C8B-B14F-4D97-AF65-F5344CB8AC3E}">
        <p14:creationId xmlns:p14="http://schemas.microsoft.com/office/powerpoint/2010/main" val="197042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Order of Importance</a:t>
            </a:r>
            <a:endParaRPr lang="en-US" dirty="0"/>
          </a:p>
        </p:txBody>
      </p:sp>
      <p:sp>
        <p:nvSpPr>
          <p:cNvPr id="3" name="Content Placeholder 2"/>
          <p:cNvSpPr>
            <a:spLocks noGrp="1"/>
          </p:cNvSpPr>
          <p:nvPr>
            <p:ph idx="1"/>
          </p:nvPr>
        </p:nvSpPr>
        <p:spPr/>
        <p:txBody>
          <a:bodyPr/>
          <a:lstStyle/>
          <a:p>
            <a:r>
              <a:rPr lang="en-US" dirty="0"/>
              <a:t>ideas or steps are prioritized by the writer or speaker according to a hierarchy of value.  When using the order of importance pattern of organization, information can be structured from most important to least important or least important to most important.</a:t>
            </a:r>
          </a:p>
          <a:p>
            <a:pPr marL="0" indent="0">
              <a:buNone/>
            </a:pPr>
            <a:endParaRPr lang="en-US" dirty="0"/>
          </a:p>
        </p:txBody>
      </p:sp>
    </p:spTree>
    <p:extLst>
      <p:ext uri="{BB962C8B-B14F-4D97-AF65-F5344CB8AC3E}">
        <p14:creationId xmlns:p14="http://schemas.microsoft.com/office/powerpoint/2010/main" val="1044336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Logical</a:t>
            </a:r>
            <a:endParaRPr lang="en-US" dirty="0"/>
          </a:p>
        </p:txBody>
      </p:sp>
      <p:sp>
        <p:nvSpPr>
          <p:cNvPr id="3" name="Content Placeholder 2"/>
          <p:cNvSpPr>
            <a:spLocks noGrp="1"/>
          </p:cNvSpPr>
          <p:nvPr>
            <p:ph idx="1"/>
          </p:nvPr>
        </p:nvSpPr>
        <p:spPr/>
        <p:txBody>
          <a:bodyPr/>
          <a:lstStyle/>
          <a:p>
            <a:r>
              <a:rPr lang="en-US" dirty="0"/>
              <a:t>Developing points and ordering information in a certain way can help keep the reader centered on the focus of the paragraph. It can also help the writer create a paragraph with a clear purpose that is easy for readers to follow. Logical order can also apply to flow of paragraphs within an entire document. Like the organization of a paragraph, the organization of a document should consistent.</a:t>
            </a:r>
          </a:p>
          <a:p>
            <a:endParaRPr lang="en-US" dirty="0"/>
          </a:p>
        </p:txBody>
      </p:sp>
    </p:spTree>
    <p:extLst>
      <p:ext uri="{BB962C8B-B14F-4D97-AF65-F5344CB8AC3E}">
        <p14:creationId xmlns:p14="http://schemas.microsoft.com/office/powerpoint/2010/main" val="19394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Spatial</a:t>
            </a:r>
            <a:endParaRPr lang="en-US" dirty="0"/>
          </a:p>
        </p:txBody>
      </p:sp>
      <p:sp>
        <p:nvSpPr>
          <p:cNvPr id="3" name="Content Placeholder 2"/>
          <p:cNvSpPr>
            <a:spLocks noGrp="1"/>
          </p:cNvSpPr>
          <p:nvPr>
            <p:ph idx="1"/>
          </p:nvPr>
        </p:nvSpPr>
        <p:spPr/>
        <p:txBody>
          <a:bodyPr/>
          <a:lstStyle/>
          <a:p>
            <a:r>
              <a:rPr lang="en-US" dirty="0"/>
              <a:t>items are arranged according to their physical position or relationships. This pattern might use such transitions as </a:t>
            </a:r>
            <a:r>
              <a:rPr lang="en-US" i="1" dirty="0"/>
              <a:t>just to the right, a little further on, to the south of Memphis, a few feet behind, in New Mexico, turning left on the pathway</a:t>
            </a:r>
            <a:r>
              <a:rPr lang="en-US" dirty="0"/>
              <a:t>, and so on. Spatial order is pretty common in description, but can also apply to examples, to some comparisons, some classifications</a:t>
            </a:r>
          </a:p>
          <a:p>
            <a:endParaRPr lang="en-US" dirty="0"/>
          </a:p>
        </p:txBody>
      </p:sp>
    </p:spTree>
    <p:extLst>
      <p:ext uri="{BB962C8B-B14F-4D97-AF65-F5344CB8AC3E}">
        <p14:creationId xmlns:p14="http://schemas.microsoft.com/office/powerpoint/2010/main" val="190660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Expository</a:t>
            </a:r>
            <a:endParaRPr lang="en-US" dirty="0"/>
          </a:p>
        </p:txBody>
      </p:sp>
      <p:sp>
        <p:nvSpPr>
          <p:cNvPr id="3" name="Content Placeholder 2"/>
          <p:cNvSpPr>
            <a:spLocks noGrp="1"/>
          </p:cNvSpPr>
          <p:nvPr>
            <p:ph idx="1"/>
          </p:nvPr>
        </p:nvSpPr>
        <p:spPr/>
        <p:txBody>
          <a:bodyPr/>
          <a:lstStyle/>
          <a:p>
            <a:r>
              <a:rPr lang="en-US" dirty="0" smtClean="0"/>
              <a:t>is </a:t>
            </a:r>
            <a:r>
              <a:rPr lang="en-US" dirty="0"/>
              <a:t>a type of writing that is used to explain, describe, give information, or inform. The text is organized around one topic</a:t>
            </a:r>
          </a:p>
          <a:p>
            <a:endParaRPr lang="en-US" dirty="0"/>
          </a:p>
        </p:txBody>
      </p:sp>
    </p:spTree>
    <p:extLst>
      <p:ext uri="{BB962C8B-B14F-4D97-AF65-F5344CB8AC3E}">
        <p14:creationId xmlns:p14="http://schemas.microsoft.com/office/powerpoint/2010/main" val="38523068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TotalTime>
  <Words>1032</Words>
  <Application>Microsoft Office PowerPoint</Application>
  <PresentationFormat>Widescreen</PresentationFormat>
  <Paragraphs>50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Organic</vt:lpstr>
      <vt:lpstr>Vocab definitions</vt:lpstr>
      <vt:lpstr> Paragraph</vt:lpstr>
      <vt:lpstr>Unity</vt:lpstr>
      <vt:lpstr>Wordiness</vt:lpstr>
      <vt:lpstr>Chronological Order</vt:lpstr>
      <vt:lpstr>Order of Importance</vt:lpstr>
      <vt:lpstr>Logical</vt:lpstr>
      <vt:lpstr>Spatial</vt:lpstr>
      <vt:lpstr>Expository</vt:lpstr>
      <vt:lpstr>Narrative</vt:lpstr>
      <vt:lpstr>Persuasive</vt:lpstr>
      <vt:lpstr>Descriptive</vt:lpstr>
      <vt:lpstr>Introduction</vt:lpstr>
      <vt:lpstr>Thesis</vt:lpstr>
      <vt:lpstr>Body</vt:lpstr>
      <vt:lpstr>Topic Sentence</vt:lpstr>
      <vt:lpstr>Supporting Details</vt:lpstr>
      <vt:lpstr>Facts</vt:lpstr>
      <vt:lpstr>Examples</vt:lpstr>
      <vt:lpstr>Sensory Details</vt:lpstr>
      <vt:lpstr>Anecdotes</vt:lpstr>
      <vt:lpstr>Quotations</vt:lpstr>
      <vt:lpstr>Transitions</vt:lpstr>
      <vt:lpstr>Conclusion</vt:lpstr>
      <vt:lpstr>Universal Statement</vt:lpstr>
    </vt:vector>
  </TitlesOfParts>
  <Company>Christian Brothers Academy Syracuse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 definitions</dc:title>
  <dc:creator>Danielle Graham</dc:creator>
  <cp:lastModifiedBy>Danielle Graham</cp:lastModifiedBy>
  <cp:revision>2</cp:revision>
  <dcterms:created xsi:type="dcterms:W3CDTF">2014-09-18T11:53:58Z</dcterms:created>
  <dcterms:modified xsi:type="dcterms:W3CDTF">2014-09-18T12:06:04Z</dcterms:modified>
</cp:coreProperties>
</file>