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B4A7D6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amplesinpoetry.com/emily-dickinson-poems-examples" Type="http://schemas.openxmlformats.org/officeDocument/2006/relationships/hyperlink" TargetMode="External" Id="rId4"/><Relationship Target="http://www.examplesinpoetry.com/emily-dickinson-poems-examples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poetryfoundation.org/bio/alfred-noyes" Type="http://schemas.openxmlformats.org/officeDocument/2006/relationships/hyperlink" TargetMode="External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amplesinpoetry.com/robert-frost-poems-examples" Type="http://schemas.openxmlformats.org/officeDocument/2006/relationships/hyperlink" TargetMode="External" Id="rId4"/><Relationship Target="http://www.examplesinpoetry.com/robert-frost-poems-examples" Type="http://schemas.openxmlformats.org/officeDocument/2006/relationships/hyperlink" TargetMode="External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amplesinpoetry.com/edgar-allan-poe-poetry-examples" Type="http://schemas.openxmlformats.org/officeDocument/2006/relationships/hyperlink" TargetMode="External" Id="rId4"/><Relationship Target="http://www.examplesinpoetry.com/edgar-allan-poe-poetry-examples" Type="http://schemas.openxmlformats.org/officeDocument/2006/relationships/hyperlink" TargetMode="External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amplesinpoetry.com/edgar-allan-poe-poetry-examples" Type="http://schemas.openxmlformats.org/officeDocument/2006/relationships/hyperlink" TargetMode="External" Id="rId4"/><Relationship Target="http://www.examplesinpoetry.com/edgar-allan-poe-poetry-examples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028700" x="685800"/>
            <a:ext cy="1714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Poetry Terms and Examples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93650" x="457200"/>
            <a:ext cy="4732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*Quatrain: a poem with four line stanzas (usually has a regular rhyme scheme)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u="sng"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Hope is the Thing with Feathers, by Emily Dickinson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u="sng"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"Hope" is the thing with feathers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perches in the soul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sings the tune without the words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never stops at all,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229950" x="457200"/>
            <a:ext cy="4695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*Tanka: a form of poetry that has five unrhymed lines: with a syllable pattern of five, seven, five, seven, and seven syllables in each line.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algn="ct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live is to break by Ueda Miyoji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live is to break 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One's heart for the sake of love; 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couple of doves, 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beaks touching on their way, 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stepping out in the sun.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217850" x="457200"/>
            <a:ext cy="49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*Villanelle: a nineteen-line lyric poem written in five three-line stanzas and ending in a four-line stanza with a patterned rhyme scheme.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Go Gentle Into That Good Night </a:t>
            </a: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Dylan Thomas (1914-1953)</a:t>
            </a:r>
          </a:p>
          <a:p>
            <a:pPr rtl="0" lvl="0" indent="0" marL="24130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go gentle into that good night,			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Wild men who caught and sang the sun in flight, </a:t>
            </a:r>
          </a:p>
          <a:p>
            <a:pPr rtl="0" lvl="0" indent="0" marL="24130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Old age should burn and rave at close of day;		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And learn, too late, they grieved it on its way, 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Rage, rage against the dying of the light.			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Do not go gentle into that good night,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Though wise men at their end know dark is right,        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Grave men, near death, who see with blinding sight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their words had forked no lightning they	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Blind eyes could blaze like meteors and be gay,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go gentle into that good night,			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Rage, rage against the dying of the light.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men, the last wave by, crying how bright		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And you, my father, there on the sad height,</a:t>
            </a:r>
          </a:p>
          <a:p>
            <a:pPr rtl="0" lvl="0" indent="0" marL="24130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Their frail deeds might have danced in a green bay,   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Curse, bless, me now with your fierce tears, I pray.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Rage, rage against the dying of the light.			</a:t>
            </a: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Do not go gentle into that good night,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 i="1">
                <a:latin typeface="Times New Roman"/>
                <a:ea typeface="Times New Roman"/>
                <a:cs typeface="Times New Roman"/>
                <a:sym typeface="Times New Roman"/>
              </a:rPr>
              <a:t>									Rage, rage against the dying of the light.</a:t>
            </a: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0" marL="241300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0" marL="2413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Poetic Devices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*Alliteration: the repetition of initial consonant sounds in words such as “rough and ready.”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From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u="sng" sz="1800" lang="en">
                <a:latin typeface="Times New Roman"/>
                <a:ea typeface="Times New Roman"/>
                <a:cs typeface="Times New Roman"/>
                <a:sym typeface="Times New Roman"/>
              </a:rPr>
              <a:t>The Raven</a:t>
            </a: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 By Poe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b="1" sz="1800" lang="en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u="sng" sz="1800" lang="en" i="1"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sz="1800" lang="en" i="1">
                <a:latin typeface="Times New Roman"/>
                <a:ea typeface="Times New Roman"/>
                <a:cs typeface="Times New Roman"/>
                <a:sym typeface="Times New Roman"/>
              </a:rPr>
              <a:t>nce upon a midnight dreary </a:t>
            </a:r>
            <a:r>
              <a:rPr u="sng" sz="1800" lang="en" i="1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sz="1800" lang="en" i="1">
                <a:latin typeface="Times New Roman"/>
                <a:ea typeface="Times New Roman"/>
                <a:cs typeface="Times New Roman"/>
                <a:sym typeface="Times New Roman"/>
              </a:rPr>
              <a:t>hile I pondered </a:t>
            </a:r>
            <a:r>
              <a:rPr u="sng" sz="1800" lang="en" i="1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sz="1800" lang="en" i="1">
                <a:latin typeface="Times New Roman"/>
                <a:ea typeface="Times New Roman"/>
                <a:cs typeface="Times New Roman"/>
                <a:sym typeface="Times New Roman"/>
              </a:rPr>
              <a:t>eak and </a:t>
            </a:r>
            <a:r>
              <a:rPr u="sng" sz="1800" lang="en" i="1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sz="1800" lang="en" i="1">
                <a:latin typeface="Times New Roman"/>
                <a:ea typeface="Times New Roman"/>
                <a:cs typeface="Times New Roman"/>
                <a:sym typeface="Times New Roman"/>
              </a:rPr>
              <a:t>eary</a:t>
            </a: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217850" x="457200"/>
            <a:ext cy="470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*Assonance: the repetition of vowel sounds without the repetition of consonants. “My words like silent raindrops fell.”</a:t>
            </a:r>
          </a:p>
          <a:p>
            <a:pPr rtl="0" lvl="0">
              <a:lnSpc>
                <a:spcPct val="100000"/>
              </a:lnSpc>
              <a:spcBef>
                <a:spcPts val="300"/>
              </a:spcBef>
              <a:spcAft>
                <a:spcPts val="7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 i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Fire and Ice</a:t>
            </a:r>
            <a:r>
              <a:rPr b="1" sz="18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by Robert Frost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say the world will end in fire,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say in ice.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what I’ve tasted of desire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hold with those who favor fire.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if it had to perish twice,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think I know enough of hate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say that for destruction ice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also great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would suffice.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302550" x="242050"/>
            <a:ext cy="4768200" cx="8444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</a:t>
            </a:r>
            <a:r>
              <a:rPr sz="2400" lang="en"/>
              <a:t>Onomatopoeia: the use of a word whose sound suggests its meaning, as in clang, buzz, or twang.</a:t>
            </a:r>
          </a:p>
          <a:p>
            <a:pPr rtl="0" lvl="0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None/>
            </a:pPr>
            <a:r>
              <a:rPr b="1"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Highwayman BY </a:t>
            </a:r>
            <a:r>
              <a:rPr b="1"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ALFRED NOYES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[...] And the highwayman came riding—</a:t>
            </a:r>
          </a:p>
          <a:p>
            <a:pPr rtl="0" lvl="0" indent="-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      	 	Riding—riding—</a:t>
            </a:r>
          </a:p>
          <a:p>
            <a:pPr rtl="0" lvl="0" indent="0" marL="30480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highwayman came riding, up to the old inn-door.	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He’d a French cocked-hat on his forehead, a bunch of lace at his chin,   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 coat of the claret velvet, and breeches of brown doe-skin.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They fitted with never a wrinkle. His boots were up to the thigh.   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he rode with a jewelled</a:t>
            </a:r>
            <a:r>
              <a:rPr b="1"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twinkle,</a:t>
            </a:r>
          </a:p>
          <a:p>
            <a:pPr rtl="0" lvl="0" indent="-1524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       His pistol butts </a:t>
            </a:r>
            <a:r>
              <a:rPr b="1"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a-twinkle,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His rapier hilt </a:t>
            </a:r>
            <a:r>
              <a:rPr b="1"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a-twinkle,</a:t>
            </a: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under the jewelled sky. [...]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None/>
            </a:pPr>
            <a:r>
              <a:rPr b="1" sz="1400" lang="en" i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Tlot-tlot; tlot-tlot!</a:t>
            </a: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Had they heard it? The horse hoofs ringing clear;   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None/>
            </a:pPr>
            <a:r>
              <a:rPr b="1" sz="1400" lang="en" i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Tlot-tlot; tlot-tlot</a:t>
            </a:r>
            <a:r>
              <a:rPr sz="1400" lang="en" i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in the distance? Were they deaf that they did not hear?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Down the ribbon of moonlight, over the brow of the hill,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highwayman came riding—</a:t>
            </a:r>
          </a:p>
          <a:p>
            <a:pPr rtl="0" lvl="0" indent="-152400">
              <a:lnSpc>
                <a:spcPct val="100000"/>
              </a:lnSpc>
              <a:spcBef>
                <a:spcPts val="0"/>
              </a:spcBef>
              <a:buNone/>
            </a:pPr>
            <a:r>
              <a:rPr sz="1400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       		Riding—riding—</a:t>
            </a:r>
          </a:p>
          <a:p>
            <a:pPr rtl="0" lvl="0" indent="-152400" marL="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Poetic Construction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*Rhyme: the similarity or likeness of sound existing between two words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20150" x="3274875"/>
            <a:ext cy="3105699" cx="466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y="314650" x="457200"/>
            <a:ext cy="4611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*Meter: the patterned repetition of stressed and unstressed syllables in a line of poetry.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517284" x="635650"/>
            <a:ext cy="1258974" cx="78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17400" x="1519950"/>
            <a:ext cy="1166750" cx="257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254150" x="457200"/>
            <a:ext cy="4671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*Foot: the smallest repeated pattern of stressed and unstressed syllables in a poetic verse.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26325" x="1459450"/>
            <a:ext cy="2534975" cx="456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605125" x="457200"/>
            <a:ext cy="4320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*Verse: a metric line of poetry. It is named according to the kind and number of feet composing it. (Example: most of William Shakespeare’s poetry is written in iambic pentameter – each line has five iambic feet)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u 	 /    u     /      u    /   u   /    u         / 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Shall I compare thee to a summer’s day?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Types of Poetry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*Narrative: poetry that tells a story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n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u="sng" b="1" sz="1800" lang="en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The Road Not Taken, by Robert Frost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u="sng" b="1" sz="1800">
              <a:solidFill>
                <a:srgbClr val="003366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Two roads diverged in a yellow wood,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And sorry I could not travel both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And be one traveler, long I stood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And looked down one as far as I could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To where it bent in the undergrowth;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y="108925" x="457200"/>
            <a:ext cy="5034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*Stanza: a division of poetry named for the number of lines it contains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n">
                <a:solidFill>
                  <a:srgbClr val="3C605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the Sidewalk Ends </a:t>
            </a:r>
            <a:r>
              <a:rPr b="1" sz="1400" lang="en">
                <a:latin typeface="Times New Roman"/>
                <a:ea typeface="Times New Roman"/>
                <a:cs typeface="Times New Roman"/>
                <a:sym typeface="Times New Roman"/>
              </a:rPr>
              <a:t>by Shel Silverstein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There is a place where the sidewalk ends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And before the street begins,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And there the grass grows soft and white,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And there the sun burns crimson bright,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And there the moon-bird rests from his flight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To cool in the peppermint wind.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Let us leave this place where the smoke blows black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And the dark street winds and bends.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Past the pits where the asphalt flowers grow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We shall walk with a walk that is measured and slow,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And watch where the chalk-white arrows go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To the place where the sidewalk ends.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145225" x="457200"/>
            <a:ext cy="4780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*Refrain: the repetition of a line or phrase of a poem at regular intervals, especially at the end of each stanza</a:t>
            </a:r>
            <a:r>
              <a:rPr lang="en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u="sng"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Annabel Lee, by Edgar Allan Poe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u="sng"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moon never beams without bringing me dreams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beautiful Annabel Lee;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stars never rise but I feel the bright eyes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beautiful Annabel Lee;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y="193650" x="457200"/>
            <a:ext cy="4732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*Enjambment: the running of a sentence or thought from one line to another, especially when reading poetry aloud.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happens to a dream deferred?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it dry up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a raisin in the sun?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fester like a sore--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then run?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it stink like rotten meat?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crust and sugar over--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a syrupy sweet?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Maybe it just sags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a heavy load.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does it explode?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338875" x="457200"/>
            <a:ext cy="4587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</a:t>
            </a:r>
            <a:r>
              <a:rPr sz="2400" lang="en"/>
              <a:t>Dramatic: poetry in which the speaker is clearly someone other than the poet. Often in the form of dialogue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u="sng"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The Raven, by Edgar Allan Poe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u="sng"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“Prophet!” said I, “thing of evil!—prophet still, if bird or devil!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that Heaven that bends above us—by that God we both adore—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Tell this soul with sorrow laden if, within the distant Aidenn,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It shall clasp a sainted maiden whom the angels name Lenore—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Clasp a rare and radiant maiden whom the angels name Lenore.”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	 Quoth the Raven “Nevermore.”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y="266250" x="457200"/>
            <a:ext cy="4719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*Lyric: poetry in which the poet expresses thoughts and feelings about a subject in a brief but musical way.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sz="18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onnet Number 18</a:t>
            </a: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written by William Shakespeare: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Shall I compare thee to a summer's day?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Thou art more lovely and more temperate.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Rough winds do shake the darling buds of May,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summer's lease hath all too short a date.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Forms of poetry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004500" x="457200"/>
            <a:ext cy="3921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*Free verse: poetry that does not have a regular meter or rhyme scheme.</a:t>
            </a:r>
          </a:p>
          <a:p>
            <a:pPr rtl="0" lvl="0">
              <a:lnSpc>
                <a:spcPct val="100000"/>
              </a:lnSpc>
              <a:spcBef>
                <a:spcPts val="300"/>
              </a:spcBef>
              <a:spcAft>
                <a:spcPts val="7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the Sea-Ship</a:t>
            </a:r>
            <a:r>
              <a:rPr b="1"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Walt Whitman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the Sea-Ship—after the whistling winds;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the white-gray sails, taut to their spars and ropes,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Below, a myriad, myriad waves, hastening, lifting up their necks,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Tending in ceaseless flow toward the track of the ship: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Waves of the ocean, bubbling and gurgling, blithely prying,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Waves, undulating waves—liquid, uneven, emulous waves,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Toward that whirling current, laughing and buoyant, with curves,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the great Vessel, sailing and tacking, displaced the surface;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y="314650" x="457200"/>
            <a:ext cy="4611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*Haiku: a form of Japanese poetry that has three unrhymed lines; the first line has five syllables, the second line has seven syllables, and the third has five syllables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From: 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Fight Club by Chuck Palahniuk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worker bees can leave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drones can fly away</a:t>
            </a:r>
          </a:p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queen is their slave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y="302550" x="457200"/>
            <a:ext cy="4623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*Sonnet: a poem consisting of fourteen lines of iambic pentameter. There are two popular forms of the sonnet, the Italian (or Petrarchan) and the English (or Shakespearean).</a:t>
            </a:r>
          </a:p>
          <a:p>
            <a:pPr rtl="0" lv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</a:p>
          <a:p>
            <a:pPr rtl="0" lv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sz="1800" lang="en" i="1">
                <a:latin typeface="Times New Roman"/>
                <a:ea typeface="Times New Roman"/>
                <a:cs typeface="Times New Roman"/>
                <a:sym typeface="Times New Roman"/>
              </a:rPr>
              <a:t>onnet Number 18</a:t>
            </a: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, written by William Shakespeare:</a:t>
            </a:r>
          </a:p>
          <a:p>
            <a:pPr rtl="0" lv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Shall I compare thee to a summer's day?</a:t>
            </a:r>
          </a:p>
          <a:p>
            <a:pPr rtl="0" lvl="0"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Thou art more lovely and more temperate.</a:t>
            </a:r>
          </a:p>
          <a:p>
            <a:pPr rtl="0" lvl="0"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Rough winds do shake the darling buds of May,</a:t>
            </a:r>
          </a:p>
          <a:p>
            <a:pPr lvl="0">
              <a:spcBef>
                <a:spcPts val="0"/>
              </a:spcBef>
              <a:spcAft>
                <a:spcPts val="1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And summer's lease hath all too short a date.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14650" x="457200"/>
            <a:ext cy="4611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*Limerick: a short, often humorous poem with a 5 line structure and a set rhyme scheme.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indent="0" marL="241300">
              <a:lnSpc>
                <a:spcPct val="161568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was an Old Man of Nantucket</a:t>
            </a:r>
          </a:p>
          <a:p>
            <a:pPr rtl="0" indent="0" marL="241300">
              <a:lnSpc>
                <a:spcPct val="161568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kept all his cash in a bucket.</a:t>
            </a:r>
          </a:p>
          <a:p>
            <a:pPr rtl="0" indent="0" marL="241300">
              <a:lnSpc>
                <a:spcPct val="161568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daughter, called Nan,</a:t>
            </a:r>
          </a:p>
          <a:p>
            <a:pPr rtl="0" indent="0" marL="241300">
              <a:lnSpc>
                <a:spcPct val="161568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 away with a man,</a:t>
            </a:r>
          </a:p>
          <a:p>
            <a:pPr rtl="0" indent="0" marL="241300">
              <a:lnSpc>
                <a:spcPct val="161568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sz="1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as for the bucket, Nantucket.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278350" x="457200"/>
            <a:ext cy="4647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*Concrete poem: poetry in which the shape of the poem reinforces its meaning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49925" x="3964650"/>
            <a:ext cy="4193575" cx="3199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